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  <p:sldId id="273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91" autoAdjust="0"/>
    <p:restoredTop sz="86380" autoAdjust="0"/>
  </p:normalViewPr>
  <p:slideViewPr>
    <p:cSldViewPr>
      <p:cViewPr varScale="1">
        <p:scale>
          <a:sx n="72" d="100"/>
          <a:sy n="72" d="100"/>
        </p:scale>
        <p:origin x="1380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806C5-06FA-4040-B104-08E57FCDCFF2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7B272-F1C7-4A7A-80C7-88E03D8A6B8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806C5-06FA-4040-B104-08E57FCDCFF2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7B272-F1C7-4A7A-80C7-88E03D8A6B8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806C5-06FA-4040-B104-08E57FCDCFF2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7B272-F1C7-4A7A-80C7-88E03D8A6B8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806C5-06FA-4040-B104-08E57FCDCFF2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7B272-F1C7-4A7A-80C7-88E03D8A6B8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806C5-06FA-4040-B104-08E57FCDCFF2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7B272-F1C7-4A7A-80C7-88E03D8A6B8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806C5-06FA-4040-B104-08E57FCDCFF2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7B272-F1C7-4A7A-80C7-88E03D8A6B8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806C5-06FA-4040-B104-08E57FCDCFF2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7B272-F1C7-4A7A-80C7-88E03D8A6B8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806C5-06FA-4040-B104-08E57FCDCFF2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7B272-F1C7-4A7A-80C7-88E03D8A6B8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806C5-06FA-4040-B104-08E57FCDCFF2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7B272-F1C7-4A7A-80C7-88E03D8A6B8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806C5-06FA-4040-B104-08E57FCDCFF2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7B272-F1C7-4A7A-80C7-88E03D8A6B8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806C5-06FA-4040-B104-08E57FCDCFF2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7B272-F1C7-4A7A-80C7-88E03D8A6B8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A806C5-06FA-4040-B104-08E57FCDCFF2}" type="datetimeFigureOut">
              <a:rPr lang="en-GB" smtClean="0"/>
              <a:pPr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B7B272-F1C7-4A7A-80C7-88E03D8A6B82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04048" y="188640"/>
            <a:ext cx="3600400" cy="1224136"/>
          </a:xfr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6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Lunges</a:t>
            </a:r>
          </a:p>
        </p:txBody>
      </p:sp>
      <p:pic>
        <p:nvPicPr>
          <p:cNvPr id="4" name="Picture 7" descr="lunge_38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2132856"/>
            <a:ext cx="3730198" cy="406030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23528" y="1556792"/>
            <a:ext cx="3816424" cy="5109091"/>
          </a:xfrm>
          <a:prstGeom prst="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tx2"/>
                </a:solidFill>
              </a:rPr>
              <a:t>Key Points</a:t>
            </a:r>
          </a:p>
          <a:p>
            <a:endParaRPr lang="en-GB" sz="20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Keep back straight.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 Shoulders back.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Head facing forward.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 Step forward with one leg.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 Bend back leg to 90 degrees.</a:t>
            </a:r>
          </a:p>
          <a:p>
            <a:pPr algn="ctr"/>
            <a:endParaRPr lang="en-GB" sz="2000" dirty="0">
              <a:solidFill>
                <a:schemeClr val="tx2"/>
              </a:solidFill>
            </a:endParaRPr>
          </a:p>
          <a:p>
            <a:pPr algn="ctr"/>
            <a:r>
              <a:rPr lang="en-GB" sz="2400" b="1" dirty="0">
                <a:solidFill>
                  <a:schemeClr val="tx2"/>
                </a:solidFill>
              </a:rPr>
              <a:t>Progression!</a:t>
            </a:r>
          </a:p>
          <a:p>
            <a:pPr algn="ctr"/>
            <a:endParaRPr lang="en-GB" sz="2000" dirty="0">
              <a:solidFill>
                <a:schemeClr val="tx2"/>
              </a:solidFill>
            </a:endParaRPr>
          </a:p>
          <a:p>
            <a:pPr algn="ctr"/>
            <a:r>
              <a:rPr lang="en-GB" sz="2000" b="1" dirty="0">
                <a:solidFill>
                  <a:schemeClr val="tx2"/>
                </a:solidFill>
              </a:rPr>
              <a:t>Alternate Jump Lunges!</a:t>
            </a:r>
          </a:p>
          <a:p>
            <a:pPr>
              <a:buFontTx/>
              <a:buChar char="-"/>
            </a:pPr>
            <a:endParaRPr lang="en-GB" dirty="0"/>
          </a:p>
        </p:txBody>
      </p:sp>
      <p:sp>
        <p:nvSpPr>
          <p:cNvPr id="6" name="Rounded Rectangle 5"/>
          <p:cNvSpPr/>
          <p:nvPr/>
        </p:nvSpPr>
        <p:spPr>
          <a:xfrm>
            <a:off x="251520" y="260648"/>
            <a:ext cx="1872208" cy="93610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Quadriceps</a:t>
            </a:r>
            <a:r>
              <a:rPr lang="en-GB" sz="1400" dirty="0"/>
              <a:t>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267744" y="260648"/>
            <a:ext cx="2160240" cy="93610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Gluteus Maximus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004048" y="188640"/>
            <a:ext cx="3600400" cy="1224136"/>
          </a:xfrm>
          <a:prstGeom prst="rect">
            <a:avLst/>
          </a:prstGeom>
          <a:ln w="76200" cap="flat" cmpd="sng" algn="ctr">
            <a:solidFill>
              <a:schemeClr val="accent1"/>
            </a:solidFill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Squats</a:t>
            </a:r>
            <a:endParaRPr kumimoji="0" lang="en-GB" sz="66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51520" y="260648"/>
            <a:ext cx="1872208" cy="93610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Quadriceps</a:t>
            </a:r>
            <a:r>
              <a:rPr lang="en-GB" sz="1400" dirty="0"/>
              <a:t> 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2267744" y="260648"/>
            <a:ext cx="2160240" cy="93610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Gluteus Maximus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3528" y="1556792"/>
            <a:ext cx="3816424" cy="5139869"/>
          </a:xfrm>
          <a:prstGeom prst="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tx2"/>
                </a:solidFill>
              </a:rPr>
              <a:t>Key Points</a:t>
            </a:r>
          </a:p>
          <a:p>
            <a:r>
              <a:rPr lang="en-GB" sz="2000" dirty="0">
                <a:solidFill>
                  <a:schemeClr val="tx2"/>
                </a:solidFill>
              </a:rPr>
              <a:t>- Neutral head position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Straight back.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Hips parallel or below!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Knees behind toes.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 Weight on heels.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 algn="ctr"/>
            <a:r>
              <a:rPr lang="en-GB" sz="2400" b="1" dirty="0">
                <a:solidFill>
                  <a:schemeClr val="tx2"/>
                </a:solidFill>
              </a:rPr>
              <a:t>Progression!</a:t>
            </a:r>
          </a:p>
          <a:p>
            <a:pPr algn="ctr"/>
            <a:endParaRPr lang="en-GB" sz="2000" dirty="0">
              <a:solidFill>
                <a:schemeClr val="tx2"/>
              </a:solidFill>
            </a:endParaRPr>
          </a:p>
          <a:p>
            <a:pPr algn="ctr"/>
            <a:r>
              <a:rPr lang="en-GB" sz="2000" b="1" dirty="0">
                <a:solidFill>
                  <a:schemeClr val="tx2"/>
                </a:solidFill>
              </a:rPr>
              <a:t>Jump Squats!</a:t>
            </a:r>
          </a:p>
          <a:p>
            <a:pPr algn="ctr"/>
            <a:r>
              <a:rPr lang="en-GB" sz="2000" b="1" dirty="0">
                <a:solidFill>
                  <a:schemeClr val="tx2"/>
                </a:solidFill>
              </a:rPr>
              <a:t>Squat with your partner on your back!</a:t>
            </a:r>
          </a:p>
        </p:txBody>
      </p:sp>
      <p:pic>
        <p:nvPicPr>
          <p:cNvPr id="9" name="Picture 8" descr="untitle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2132856"/>
            <a:ext cx="3963306" cy="4125441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004048" y="188640"/>
            <a:ext cx="3600400" cy="1224136"/>
          </a:xfrm>
          <a:prstGeom prst="rect">
            <a:avLst/>
          </a:prstGeom>
          <a:ln w="76200" cap="flat" cmpd="sng" algn="ctr">
            <a:solidFill>
              <a:schemeClr val="accent1"/>
            </a:solidFill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6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+mn-lt"/>
                <a:ea typeface="+mn-ea"/>
                <a:cs typeface="+mn-cs"/>
              </a:rPr>
              <a:t>Press</a:t>
            </a:r>
            <a:r>
              <a:rPr kumimoji="0" lang="en-GB" sz="6600" b="1" i="0" u="none" strike="noStrike" kern="1200" cap="none" spc="0" normalizeH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+mn-lt"/>
                <a:ea typeface="+mn-ea"/>
                <a:cs typeface="+mn-cs"/>
              </a:rPr>
              <a:t> Ups</a:t>
            </a:r>
            <a:endParaRPr kumimoji="0" lang="en-GB" sz="66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1484784"/>
            <a:ext cx="3816424" cy="5078313"/>
          </a:xfrm>
          <a:prstGeom prst="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tx2"/>
                </a:solidFill>
              </a:rPr>
              <a:t>Key Points</a:t>
            </a:r>
          </a:p>
          <a:p>
            <a:r>
              <a:rPr lang="en-GB" sz="2000" dirty="0">
                <a:solidFill>
                  <a:schemeClr val="tx2"/>
                </a:solidFill>
              </a:rPr>
              <a:t>- Head facing forward.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Straight back.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Bend elbows and lower chest to the floor.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Push back up to starting position.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 algn="ctr"/>
            <a:r>
              <a:rPr lang="en-GB" sz="2000" b="1" dirty="0">
                <a:solidFill>
                  <a:schemeClr val="tx2"/>
                </a:solidFill>
              </a:rPr>
              <a:t>Easy: </a:t>
            </a:r>
            <a:r>
              <a:rPr lang="en-GB" sz="2000" dirty="0">
                <a:solidFill>
                  <a:schemeClr val="tx2"/>
                </a:solidFill>
              </a:rPr>
              <a:t>Start from knees.</a:t>
            </a:r>
          </a:p>
          <a:p>
            <a:pPr algn="ctr"/>
            <a:endParaRPr lang="en-GB" sz="2000" dirty="0">
              <a:solidFill>
                <a:schemeClr val="tx2"/>
              </a:solidFill>
            </a:endParaRPr>
          </a:p>
          <a:p>
            <a:pPr algn="ctr"/>
            <a:r>
              <a:rPr lang="en-GB" sz="2000" b="1" dirty="0">
                <a:solidFill>
                  <a:schemeClr val="tx2"/>
                </a:solidFill>
              </a:rPr>
              <a:t>Harder: </a:t>
            </a:r>
            <a:r>
              <a:rPr lang="en-GB" sz="2000" dirty="0">
                <a:solidFill>
                  <a:schemeClr val="tx2"/>
                </a:solidFill>
              </a:rPr>
              <a:t>Start from feet.</a:t>
            </a:r>
          </a:p>
          <a:p>
            <a:pPr algn="ctr"/>
            <a:endParaRPr lang="en-GB" sz="2000" dirty="0">
              <a:solidFill>
                <a:schemeClr val="tx2"/>
              </a:solidFill>
            </a:endParaRPr>
          </a:p>
          <a:p>
            <a:pPr algn="ctr"/>
            <a:r>
              <a:rPr lang="en-GB" sz="2000" b="1" dirty="0">
                <a:solidFill>
                  <a:schemeClr val="tx2"/>
                </a:solidFill>
              </a:rPr>
              <a:t>Insane: Press up with front clap!</a:t>
            </a:r>
          </a:p>
          <a:p>
            <a:endParaRPr lang="en-GB" sz="2000" dirty="0">
              <a:solidFill>
                <a:schemeClr val="tx2"/>
              </a:solidFill>
            </a:endParaRPr>
          </a:p>
        </p:txBody>
      </p:sp>
      <p:pic>
        <p:nvPicPr>
          <p:cNvPr id="5" name="Picture 4" descr="press u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1628800"/>
            <a:ext cx="3816424" cy="2535015"/>
          </a:xfrm>
          <a:prstGeom prst="rect">
            <a:avLst/>
          </a:prstGeom>
        </p:spPr>
      </p:pic>
      <p:pic>
        <p:nvPicPr>
          <p:cNvPr id="6" name="Picture 5" descr="press-up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4221088"/>
            <a:ext cx="3888432" cy="2430270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51520" y="260648"/>
            <a:ext cx="1872208" cy="93610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Triceps</a:t>
            </a:r>
            <a:r>
              <a:rPr lang="en-GB" sz="1400" dirty="0"/>
              <a:t>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267744" y="260648"/>
            <a:ext cx="2160240" cy="93610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Pectorals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riceps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24128" y="4221088"/>
            <a:ext cx="3024336" cy="2265333"/>
          </a:xfrm>
          <a:prstGeom prst="rect">
            <a:avLst/>
          </a:prstGeom>
        </p:spPr>
      </p:pic>
      <p:sp>
        <p:nvSpPr>
          <p:cNvPr id="2" name="Title 1"/>
          <p:cNvSpPr txBox="1">
            <a:spLocks/>
          </p:cNvSpPr>
          <p:nvPr/>
        </p:nvSpPr>
        <p:spPr>
          <a:xfrm>
            <a:off x="5004048" y="188640"/>
            <a:ext cx="3816424" cy="1224136"/>
          </a:xfrm>
          <a:prstGeom prst="rect">
            <a:avLst/>
          </a:prstGeom>
          <a:ln w="76200" cap="flat" cmpd="sng" algn="ctr">
            <a:solidFill>
              <a:schemeClr val="accent1"/>
            </a:solidFill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600" b="1" i="0" u="none" strike="noStrike" kern="1200" cap="none" spc="0" normalizeH="0" baseline="0" noProof="0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+mn-lt"/>
                <a:ea typeface="+mn-ea"/>
                <a:cs typeface="+mn-cs"/>
              </a:rPr>
              <a:t>Tricep</a:t>
            </a:r>
            <a:r>
              <a:rPr kumimoji="0" lang="en-GB" sz="6600" b="1" i="0" u="none" strike="noStrike" kern="1200" cap="none" spc="0" normalizeH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+mn-lt"/>
                <a:ea typeface="+mn-ea"/>
                <a:cs typeface="+mn-cs"/>
              </a:rPr>
              <a:t> Dips</a:t>
            </a:r>
            <a:endParaRPr kumimoji="0" lang="en-GB" sz="66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51520" y="260648"/>
            <a:ext cx="1872208" cy="93610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Triceps</a:t>
            </a:r>
            <a:r>
              <a:rPr lang="en-GB" sz="1400" dirty="0"/>
              <a:t> 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267744" y="260648"/>
            <a:ext cx="2160240" cy="93610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Pectorals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484784"/>
            <a:ext cx="3816424" cy="5078313"/>
          </a:xfrm>
          <a:prstGeom prst="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tx2"/>
                </a:solidFill>
              </a:rPr>
              <a:t>Key Points</a:t>
            </a:r>
          </a:p>
          <a:p>
            <a:pPr algn="just"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Place hands on bench with fingers facing forwards.</a:t>
            </a:r>
          </a:p>
          <a:p>
            <a:pPr algn="just">
              <a:buFontTx/>
              <a:buChar char="-"/>
            </a:pPr>
            <a:endParaRPr lang="en-GB" sz="2000" b="1" dirty="0">
              <a:solidFill>
                <a:schemeClr val="tx2"/>
              </a:solidFill>
            </a:endParaRPr>
          </a:p>
          <a:p>
            <a:pPr algn="just"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Straighten legs so only heels are touching the floor.</a:t>
            </a:r>
          </a:p>
          <a:p>
            <a:pPr algn="just"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 algn="just"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Bend elbows to lower buttocks to the floor.</a:t>
            </a:r>
          </a:p>
          <a:p>
            <a:pPr algn="just"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 algn="just"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Push back up so elbows are straight.</a:t>
            </a:r>
          </a:p>
          <a:p>
            <a:pPr>
              <a:buFontTx/>
              <a:buChar char="-"/>
            </a:pPr>
            <a:endParaRPr lang="en-GB" sz="2000" b="1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endParaRPr lang="en-GB" sz="2000" b="1" dirty="0">
              <a:solidFill>
                <a:schemeClr val="tx2"/>
              </a:solidFill>
            </a:endParaRPr>
          </a:p>
          <a:p>
            <a:endParaRPr lang="en-GB" sz="2000" b="1" dirty="0">
              <a:solidFill>
                <a:schemeClr val="tx2"/>
              </a:solidFill>
            </a:endParaRPr>
          </a:p>
          <a:p>
            <a:endParaRPr lang="en-GB" sz="2000" dirty="0">
              <a:solidFill>
                <a:schemeClr val="tx2"/>
              </a:solidFill>
            </a:endParaRPr>
          </a:p>
        </p:txBody>
      </p:sp>
      <p:pic>
        <p:nvPicPr>
          <p:cNvPr id="6" name="Picture 5" descr="imagesL01SV6H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1484784"/>
            <a:ext cx="2448272" cy="30960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860032" y="1844824"/>
            <a:ext cx="14401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932040" y="3501008"/>
            <a:ext cx="14401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72000" y="1772816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chemeClr val="tx2"/>
                </a:solidFill>
              </a:rPr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00392" y="4077072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chemeClr val="tx2"/>
                </a:solidFill>
              </a:rP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3608" y="5301208"/>
            <a:ext cx="230425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b="1" dirty="0">
                <a:solidFill>
                  <a:schemeClr val="tx2"/>
                </a:solidFill>
              </a:rPr>
              <a:t>No. 1 = Easy</a:t>
            </a:r>
          </a:p>
          <a:p>
            <a:pPr algn="ctr"/>
            <a:r>
              <a:rPr lang="en-GB" sz="2200" b="1" dirty="0">
                <a:solidFill>
                  <a:schemeClr val="tx2"/>
                </a:solidFill>
              </a:rPr>
              <a:t>No. 2 = Hard</a:t>
            </a:r>
          </a:p>
          <a:p>
            <a:pPr algn="ctr"/>
            <a:r>
              <a:rPr lang="en-GB" sz="2200" b="1" dirty="0">
                <a:solidFill>
                  <a:schemeClr val="tx2"/>
                </a:solidFill>
              </a:rPr>
              <a:t>No. 3 = Insane!</a:t>
            </a:r>
            <a:endParaRPr lang="en-GB" sz="2200" dirty="0">
              <a:solidFill>
                <a:schemeClr val="tx2"/>
              </a:solidFill>
            </a:endParaRPr>
          </a:p>
        </p:txBody>
      </p:sp>
      <p:pic>
        <p:nvPicPr>
          <p:cNvPr id="13" name="Picture 12" descr="tricep 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60232" y="1772816"/>
            <a:ext cx="2286000" cy="19050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236296" y="1700808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chemeClr val="tx2"/>
                </a:solidFill>
              </a:rPr>
              <a:t>3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4427984" y="3212976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chemeClr val="tx2"/>
                </a:solidFill>
              </a:rPr>
              <a:t>2</a:t>
            </a:r>
          </a:p>
        </p:txBody>
      </p:sp>
      <p:pic>
        <p:nvPicPr>
          <p:cNvPr id="7" name="Picture 6" descr="plan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56" y="1124744"/>
            <a:ext cx="3456384" cy="2016224"/>
          </a:xfrm>
          <a:prstGeom prst="rect">
            <a:avLst/>
          </a:prstGeom>
        </p:spPr>
      </p:pic>
      <p:sp>
        <p:nvSpPr>
          <p:cNvPr id="2" name="Title 1"/>
          <p:cNvSpPr txBox="1">
            <a:spLocks/>
          </p:cNvSpPr>
          <p:nvPr/>
        </p:nvSpPr>
        <p:spPr>
          <a:xfrm>
            <a:off x="5004048" y="188640"/>
            <a:ext cx="3816424" cy="1224136"/>
          </a:xfrm>
          <a:prstGeom prst="rect">
            <a:avLst/>
          </a:prstGeom>
          <a:ln w="76200" cap="flat" cmpd="sng" algn="ctr">
            <a:solidFill>
              <a:schemeClr val="accent1"/>
            </a:solidFill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Plank</a:t>
            </a:r>
            <a:endParaRPr kumimoji="0" lang="en-GB" sz="66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51520" y="260648"/>
            <a:ext cx="1872208" cy="93610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Abdominals</a:t>
            </a:r>
            <a:r>
              <a:rPr lang="en-GB" sz="1050" dirty="0"/>
              <a:t> 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267744" y="260648"/>
            <a:ext cx="2160240" cy="93610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Lower Back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484784"/>
            <a:ext cx="3816424" cy="5109091"/>
          </a:xfrm>
          <a:prstGeom prst="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tx2"/>
                </a:solidFill>
              </a:rPr>
              <a:t>Key Points</a:t>
            </a:r>
          </a:p>
          <a:p>
            <a:endParaRPr lang="en-GB" sz="2000" b="1" dirty="0">
              <a:solidFill>
                <a:schemeClr val="tx2"/>
              </a:solidFill>
            </a:endParaRPr>
          </a:p>
          <a:p>
            <a:pPr algn="just"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Lay on your front and place your forearms and palms flat on the floor.</a:t>
            </a:r>
          </a:p>
          <a:p>
            <a:pPr algn="just"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 algn="just"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Lift your chest, stomach and legs off the floor and maintain balance on forearms and toes.</a:t>
            </a:r>
          </a:p>
          <a:p>
            <a:pPr algn="just"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 algn="just"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Keep a straight, flat back.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 algn="ctr"/>
            <a:endParaRPr lang="en-GB" sz="2200" b="1" dirty="0">
              <a:solidFill>
                <a:schemeClr val="tx2"/>
              </a:solidFill>
            </a:endParaRPr>
          </a:p>
          <a:p>
            <a:endParaRPr lang="en-GB" sz="2000" b="1" dirty="0">
              <a:solidFill>
                <a:schemeClr val="tx2"/>
              </a:solidFill>
            </a:endParaRPr>
          </a:p>
          <a:p>
            <a:endParaRPr lang="en-GB" sz="2000" dirty="0">
              <a:solidFill>
                <a:schemeClr val="tx2"/>
              </a:solidFill>
            </a:endParaRPr>
          </a:p>
        </p:txBody>
      </p:sp>
      <p:pic>
        <p:nvPicPr>
          <p:cNvPr id="8" name="Picture 7" descr="plank 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3212976"/>
            <a:ext cx="3816424" cy="1787922"/>
          </a:xfrm>
          <a:prstGeom prst="rect">
            <a:avLst/>
          </a:prstGeom>
        </p:spPr>
      </p:pic>
      <p:pic>
        <p:nvPicPr>
          <p:cNvPr id="9" name="Picture 8" descr="plank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7984" y="4941168"/>
            <a:ext cx="4521981" cy="191683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427984" y="1772816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chemeClr val="tx2"/>
                </a:solidFill>
              </a:rPr>
              <a:t>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499992" y="5229200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chemeClr val="tx2"/>
                </a:solidFill>
              </a:rPr>
              <a:t>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43608" y="5301208"/>
            <a:ext cx="230425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b="1" dirty="0">
                <a:solidFill>
                  <a:schemeClr val="tx2"/>
                </a:solidFill>
              </a:rPr>
              <a:t>No. 1 = Easy</a:t>
            </a:r>
          </a:p>
          <a:p>
            <a:pPr algn="ctr"/>
            <a:r>
              <a:rPr lang="en-GB" sz="2200" b="1" dirty="0">
                <a:solidFill>
                  <a:schemeClr val="tx2"/>
                </a:solidFill>
              </a:rPr>
              <a:t>No. 2 = Hard</a:t>
            </a:r>
          </a:p>
          <a:p>
            <a:pPr algn="ctr"/>
            <a:r>
              <a:rPr lang="en-GB" sz="2200" b="1" dirty="0">
                <a:solidFill>
                  <a:schemeClr val="tx2"/>
                </a:solidFill>
              </a:rPr>
              <a:t>No. 3 = Insane!</a:t>
            </a:r>
            <a:endParaRPr lang="en-GB" sz="22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004048" y="188640"/>
            <a:ext cx="3816424" cy="1224136"/>
          </a:xfrm>
          <a:prstGeom prst="rect">
            <a:avLst/>
          </a:prstGeom>
          <a:ln w="76200" cap="flat" cmpd="sng" algn="ctr">
            <a:solidFill>
              <a:schemeClr val="accent1"/>
            </a:solidFill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600" b="1" i="0" u="none" strike="noStrike" kern="1200" cap="none" spc="0" normalizeH="0" baseline="0" noProof="0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+mn-lt"/>
                <a:ea typeface="+mn-ea"/>
                <a:cs typeface="+mn-cs"/>
              </a:rPr>
              <a:t>Burpees</a:t>
            </a:r>
            <a:endParaRPr kumimoji="0" lang="en-GB" sz="66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51520" y="260648"/>
            <a:ext cx="1872208" cy="93610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Full Body</a:t>
            </a:r>
            <a:r>
              <a:rPr lang="en-GB" sz="1050" dirty="0"/>
              <a:t> 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267744" y="260648"/>
            <a:ext cx="2160240" cy="93610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Cardiovascular Fitness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441132"/>
            <a:ext cx="3240360" cy="5293757"/>
          </a:xfrm>
          <a:prstGeom prst="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tx2"/>
                </a:solidFill>
              </a:rPr>
              <a:t>Key Points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Squat down.</a:t>
            </a:r>
          </a:p>
          <a:p>
            <a:pPr>
              <a:buFontTx/>
              <a:buChar char="-"/>
            </a:pPr>
            <a:endParaRPr lang="en-GB" sz="2000" b="1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Kick feet back.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Chest to floor.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Return to squat position.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Jump!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 algn="ctr"/>
            <a:r>
              <a:rPr lang="en-GB" sz="2400" b="1" dirty="0">
                <a:solidFill>
                  <a:schemeClr val="tx2"/>
                </a:solidFill>
              </a:rPr>
              <a:t>Progression!</a:t>
            </a:r>
          </a:p>
          <a:p>
            <a:pPr algn="ctr"/>
            <a:r>
              <a:rPr lang="en-GB" sz="2400" b="1" dirty="0">
                <a:solidFill>
                  <a:schemeClr val="tx2"/>
                </a:solidFill>
              </a:rPr>
              <a:t>Add a press up!</a:t>
            </a:r>
          </a:p>
          <a:p>
            <a:pPr algn="ctr"/>
            <a:r>
              <a:rPr lang="en-GB" sz="2400" b="1" dirty="0">
                <a:solidFill>
                  <a:schemeClr val="tx2"/>
                </a:solidFill>
              </a:rPr>
              <a:t>Do this on a crash mat!</a:t>
            </a:r>
          </a:p>
          <a:p>
            <a:pPr algn="ctr"/>
            <a:endParaRPr lang="en-GB" sz="2200" b="1" dirty="0">
              <a:solidFill>
                <a:schemeClr val="tx2"/>
              </a:solidFill>
            </a:endParaRPr>
          </a:p>
        </p:txBody>
      </p:sp>
      <p:pic>
        <p:nvPicPr>
          <p:cNvPr id="7" name="Picture 6" descr="burpe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79912" y="2420888"/>
            <a:ext cx="5202578" cy="324036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004048" y="188640"/>
            <a:ext cx="3816424" cy="1224136"/>
          </a:xfrm>
          <a:prstGeom prst="rect">
            <a:avLst/>
          </a:prstGeom>
          <a:ln w="76200" cap="flat" cmpd="sng" algn="ctr">
            <a:solidFill>
              <a:schemeClr val="accent1"/>
            </a:solidFill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6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+mn-lt"/>
                <a:ea typeface="+mn-ea"/>
                <a:cs typeface="+mn-cs"/>
              </a:rPr>
              <a:t>Kettle Bell Swings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2267744" y="260648"/>
            <a:ext cx="2160240" cy="93610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Lower Back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51520" y="260648"/>
            <a:ext cx="1872208" cy="93610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Gluteus Maximus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441132"/>
            <a:ext cx="3600400" cy="4955203"/>
          </a:xfrm>
          <a:prstGeom prst="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tx2"/>
                </a:solidFill>
              </a:rPr>
              <a:t>Key Points</a:t>
            </a:r>
          </a:p>
          <a:p>
            <a:endParaRPr lang="en-GB" sz="2400" b="1" dirty="0">
              <a:solidFill>
                <a:schemeClr val="tx2"/>
              </a:solidFill>
            </a:endParaRPr>
          </a:p>
          <a:p>
            <a:r>
              <a:rPr lang="en-GB" sz="2000" dirty="0">
                <a:solidFill>
                  <a:schemeClr val="tx2"/>
                </a:solidFill>
              </a:rPr>
              <a:t>- Weight on heels.</a:t>
            </a:r>
          </a:p>
          <a:p>
            <a:endParaRPr lang="en-GB" sz="2000" b="1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Keep back flat at all times, chest up!</a:t>
            </a:r>
          </a:p>
          <a:p>
            <a:pPr>
              <a:buFontTx/>
              <a:buChar char="-"/>
            </a:pPr>
            <a:endParaRPr lang="en-GB" sz="2000" b="1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Squat down and bring the kettle bell between your legs.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Snap the hips forward and stand tall.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 algn="ctr"/>
            <a:r>
              <a:rPr lang="en-GB" sz="2400" b="1" dirty="0">
                <a:solidFill>
                  <a:schemeClr val="tx2"/>
                </a:solidFill>
              </a:rPr>
              <a:t>Could be done using a can or other weighted object.</a:t>
            </a:r>
            <a:endParaRPr lang="en-GB" sz="2800" b="1" dirty="0">
              <a:solidFill>
                <a:schemeClr val="tx2"/>
              </a:solidFill>
            </a:endParaRPr>
          </a:p>
        </p:txBody>
      </p:sp>
      <p:pic>
        <p:nvPicPr>
          <p:cNvPr id="6" name="Picture 5" descr="Kettlebell Swing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9992" y="2348880"/>
            <a:ext cx="4031524" cy="380464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004048" y="188640"/>
            <a:ext cx="3816424" cy="1224136"/>
          </a:xfrm>
          <a:prstGeom prst="rect">
            <a:avLst/>
          </a:prstGeom>
          <a:ln w="76200" cap="flat" cmpd="sng" algn="ctr">
            <a:solidFill>
              <a:schemeClr val="accent1"/>
            </a:solidFill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600" b="1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‘Bear’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600" b="1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Crawls</a:t>
            </a:r>
            <a:endParaRPr kumimoji="0" lang="en-GB" sz="66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51520" y="260648"/>
            <a:ext cx="2016224" cy="93610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Whole Body Exercise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483768" y="260648"/>
            <a:ext cx="2016224" cy="93610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Muscular Endurance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441132"/>
            <a:ext cx="3744416" cy="4708981"/>
          </a:xfrm>
          <a:prstGeom prst="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tx2"/>
                </a:solidFill>
              </a:rPr>
              <a:t>Key Points</a:t>
            </a:r>
          </a:p>
          <a:p>
            <a:pPr algn="ctr"/>
            <a:endParaRPr lang="en-GB" sz="2400" b="1" dirty="0">
              <a:solidFill>
                <a:schemeClr val="tx2"/>
              </a:solidFill>
            </a:endParaRPr>
          </a:p>
          <a:p>
            <a:r>
              <a:rPr lang="en-GB" sz="2400" b="1" dirty="0">
                <a:solidFill>
                  <a:schemeClr val="tx2"/>
                </a:solidFill>
              </a:rPr>
              <a:t>-</a:t>
            </a:r>
            <a:r>
              <a:rPr lang="en-GB" sz="2000" dirty="0">
                <a:solidFill>
                  <a:schemeClr val="tx2"/>
                </a:solidFill>
              </a:rPr>
              <a:t>Head facing forwards at all times.</a:t>
            </a:r>
          </a:p>
          <a:p>
            <a:endParaRPr lang="en-GB" sz="2000" b="1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Straight back at all times.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Crawl forwards, opposite hand to opposite leg.</a:t>
            </a:r>
          </a:p>
          <a:p>
            <a:pPr>
              <a:buFontTx/>
              <a:buChar char="-"/>
            </a:pPr>
            <a:endParaRPr lang="en-GB" sz="2000" b="1" dirty="0">
              <a:solidFill>
                <a:schemeClr val="tx2"/>
              </a:solidFill>
            </a:endParaRPr>
          </a:p>
          <a:p>
            <a:pPr algn="ctr"/>
            <a:r>
              <a:rPr lang="en-GB" sz="2400" b="1" dirty="0">
                <a:solidFill>
                  <a:schemeClr val="tx2"/>
                </a:solidFill>
              </a:rPr>
              <a:t>Progression!</a:t>
            </a:r>
          </a:p>
          <a:p>
            <a:pPr algn="ctr">
              <a:buFontTx/>
              <a:buChar char="-"/>
            </a:pPr>
            <a:endParaRPr lang="en-GB" sz="2000" b="1" dirty="0">
              <a:solidFill>
                <a:schemeClr val="tx2"/>
              </a:solidFill>
            </a:endParaRPr>
          </a:p>
          <a:p>
            <a:pPr algn="ctr"/>
            <a:r>
              <a:rPr lang="en-GB" sz="2000" b="1" dirty="0">
                <a:solidFill>
                  <a:schemeClr val="tx2"/>
                </a:solidFill>
              </a:rPr>
              <a:t>Add a press up on each movement!</a:t>
            </a:r>
            <a:endParaRPr lang="en-GB" sz="2400" b="1" dirty="0">
              <a:solidFill>
                <a:schemeClr val="tx2"/>
              </a:solidFill>
            </a:endParaRPr>
          </a:p>
          <a:p>
            <a:endParaRPr lang="en-GB" sz="2400" b="1" dirty="0">
              <a:solidFill>
                <a:schemeClr val="tx2"/>
              </a:solidFill>
            </a:endParaRPr>
          </a:p>
        </p:txBody>
      </p:sp>
      <p:pic>
        <p:nvPicPr>
          <p:cNvPr id="6" name="Picture 5" descr="bear crawl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08104" y="1700808"/>
            <a:ext cx="2952328" cy="4892429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004048" y="188640"/>
            <a:ext cx="3816424" cy="1224136"/>
          </a:xfrm>
          <a:prstGeom prst="rect">
            <a:avLst/>
          </a:prstGeom>
          <a:ln w="76200" cap="flat" cmpd="sng" algn="ctr">
            <a:solidFill>
              <a:schemeClr val="accent1"/>
            </a:solidFill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6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+mn-lt"/>
                <a:ea typeface="+mn-ea"/>
                <a:cs typeface="+mn-cs"/>
              </a:rPr>
              <a:t>Mountain</a:t>
            </a:r>
            <a:r>
              <a:rPr kumimoji="0" lang="en-GB" sz="6600" b="1" i="0" u="none" strike="noStrike" kern="1200" cap="none" spc="0" normalizeH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+mn-lt"/>
                <a:ea typeface="+mn-ea"/>
                <a:cs typeface="+mn-cs"/>
              </a:rPr>
              <a:t> Climbers</a:t>
            </a:r>
            <a:endParaRPr kumimoji="0" lang="en-GB" sz="66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483768" y="260648"/>
            <a:ext cx="2016224" cy="93610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Muscular Endurance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51520" y="260648"/>
            <a:ext cx="2016224" cy="93610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/>
              <a:t>Cardiovascular Fitness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441133"/>
            <a:ext cx="3600400" cy="5047536"/>
          </a:xfrm>
          <a:prstGeom prst="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tx2"/>
                </a:solidFill>
              </a:rPr>
              <a:t>Key Points</a:t>
            </a:r>
          </a:p>
          <a:p>
            <a:pPr algn="ctr"/>
            <a:endParaRPr lang="en-GB" sz="2000" b="1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dirty="0">
                <a:solidFill>
                  <a:schemeClr val="tx2"/>
                </a:solidFill>
              </a:rPr>
              <a:t>Begin in the press up position.</a:t>
            </a:r>
          </a:p>
          <a:p>
            <a:pPr>
              <a:buFontTx/>
              <a:buChar char="-"/>
            </a:pPr>
            <a:endParaRPr lang="en-GB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dirty="0">
                <a:solidFill>
                  <a:schemeClr val="tx2"/>
                </a:solidFill>
              </a:rPr>
              <a:t>Straight back at all times.</a:t>
            </a:r>
          </a:p>
          <a:p>
            <a:pPr>
              <a:buFontTx/>
              <a:buChar char="-"/>
            </a:pPr>
            <a:endParaRPr lang="en-GB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dirty="0">
                <a:solidFill>
                  <a:schemeClr val="tx2"/>
                </a:solidFill>
              </a:rPr>
              <a:t>Drive knee to the chest (one leg at a time).</a:t>
            </a:r>
          </a:p>
          <a:p>
            <a:pPr>
              <a:buFontTx/>
              <a:buChar char="-"/>
            </a:pPr>
            <a:endParaRPr lang="en-GB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dirty="0">
                <a:solidFill>
                  <a:schemeClr val="tx2"/>
                </a:solidFill>
              </a:rPr>
              <a:t>This can be performed with hands on a bench.</a:t>
            </a:r>
          </a:p>
          <a:p>
            <a:pPr algn="ctr">
              <a:buFontTx/>
              <a:buChar char="-"/>
            </a:pPr>
            <a:endParaRPr lang="en-GB" sz="2000" b="1" dirty="0">
              <a:solidFill>
                <a:schemeClr val="tx2"/>
              </a:solidFill>
            </a:endParaRPr>
          </a:p>
          <a:p>
            <a:pPr algn="ctr"/>
            <a:r>
              <a:rPr lang="en-GB" sz="2000" b="1" dirty="0">
                <a:solidFill>
                  <a:schemeClr val="tx2"/>
                </a:solidFill>
              </a:rPr>
              <a:t>Progressions!</a:t>
            </a:r>
          </a:p>
          <a:p>
            <a:pPr algn="ctr"/>
            <a:br>
              <a:rPr lang="en-GB" sz="2000" b="1" dirty="0">
                <a:solidFill>
                  <a:schemeClr val="tx2"/>
                </a:solidFill>
              </a:rPr>
            </a:br>
            <a:r>
              <a:rPr lang="en-GB" sz="2000" b="1" dirty="0">
                <a:solidFill>
                  <a:schemeClr val="tx2"/>
                </a:solidFill>
              </a:rPr>
              <a:t>1) Single leg out to the side.</a:t>
            </a:r>
          </a:p>
          <a:p>
            <a:pPr algn="ctr"/>
            <a:r>
              <a:rPr lang="en-GB" sz="2000" b="1" dirty="0">
                <a:solidFill>
                  <a:schemeClr val="tx2"/>
                </a:solidFill>
              </a:rPr>
              <a:t>2) Rotate single leg in a circular motion (then swop!)</a:t>
            </a:r>
          </a:p>
        </p:txBody>
      </p:sp>
      <p:pic>
        <p:nvPicPr>
          <p:cNvPr id="6" name="Picture 5" descr="mountain climber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67944" y="2564904"/>
            <a:ext cx="4860032" cy="352839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004048" y="188640"/>
            <a:ext cx="3816424" cy="1224136"/>
          </a:xfrm>
          <a:prstGeom prst="rect">
            <a:avLst/>
          </a:prstGeom>
          <a:ln w="76200" cap="flat" cmpd="sng" algn="ctr">
            <a:solidFill>
              <a:schemeClr val="accent1"/>
            </a:solidFill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600" b="1" i="0" u="none" strike="noStrike" kern="1200" cap="none" spc="0" normalizeH="0" baseline="0" noProof="0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+mn-lt"/>
                <a:ea typeface="+mn-ea"/>
                <a:cs typeface="+mn-cs"/>
              </a:rPr>
              <a:t>Ab</a:t>
            </a:r>
            <a:r>
              <a:rPr kumimoji="0" lang="en-GB" sz="66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+mn-lt"/>
                <a:ea typeface="+mn-ea"/>
                <a:cs typeface="+mn-cs"/>
              </a:rPr>
              <a:t> Crunches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66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51520" y="260648"/>
            <a:ext cx="2016224" cy="93610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Abdominals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483768" y="260648"/>
            <a:ext cx="2016224" cy="93610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Hip Flexors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441132"/>
            <a:ext cx="3744416" cy="5078313"/>
          </a:xfrm>
          <a:prstGeom prst="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tx2"/>
                </a:solidFill>
              </a:rPr>
              <a:t>Key Points</a:t>
            </a: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Raise knees and fixate hips.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Raise shoulders off the floor (only go half way!)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Lower shoulders back to the floor and repeat!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 algn="ctr"/>
            <a:r>
              <a:rPr lang="en-GB" sz="2000" b="1" dirty="0">
                <a:solidFill>
                  <a:schemeClr val="tx2"/>
                </a:solidFill>
              </a:rPr>
              <a:t>Progressions</a:t>
            </a:r>
          </a:p>
          <a:p>
            <a:pPr algn="ctr"/>
            <a:endParaRPr lang="en-GB" sz="2000" b="1" dirty="0">
              <a:solidFill>
                <a:schemeClr val="tx2"/>
              </a:solidFill>
            </a:endParaRPr>
          </a:p>
          <a:p>
            <a:pPr algn="ctr"/>
            <a:r>
              <a:rPr lang="en-GB" sz="2000" b="1" dirty="0">
                <a:solidFill>
                  <a:schemeClr val="tx2"/>
                </a:solidFill>
              </a:rPr>
              <a:t>1) Raise legs to 90 degrees whilst performing the sit up.</a:t>
            </a:r>
          </a:p>
          <a:p>
            <a:pPr algn="ctr"/>
            <a:endParaRPr lang="en-GB" sz="2000" b="1" dirty="0">
              <a:solidFill>
                <a:schemeClr val="tx2"/>
              </a:solidFill>
            </a:endParaRPr>
          </a:p>
          <a:p>
            <a:pPr algn="ctr"/>
            <a:r>
              <a:rPr lang="en-GB" sz="2000" b="1" dirty="0">
                <a:solidFill>
                  <a:schemeClr val="tx2"/>
                </a:solidFill>
              </a:rPr>
              <a:t>2) Place one leg across the other and add a twist in the sit up.</a:t>
            </a:r>
          </a:p>
        </p:txBody>
      </p:sp>
      <p:pic>
        <p:nvPicPr>
          <p:cNvPr id="6" name="Picture 5" descr="sit up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56" y="1484784"/>
            <a:ext cx="3528392" cy="502983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148064" y="4221088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chemeClr val="tx2"/>
                </a:solidFill>
              </a:rPr>
              <a:t>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220072" y="5517232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chemeClr val="tx2"/>
                </a:solidFill>
              </a:rPr>
              <a:t>2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004048" y="188640"/>
            <a:ext cx="3816424" cy="1224136"/>
          </a:xfrm>
          <a:prstGeom prst="rect">
            <a:avLst/>
          </a:prstGeom>
          <a:ln w="76200" cap="flat" cmpd="sng" algn="ctr">
            <a:solidFill>
              <a:schemeClr val="accent1"/>
            </a:solidFill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6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+mn-lt"/>
                <a:ea typeface="+mn-ea"/>
                <a:cs typeface="+mn-cs"/>
              </a:rPr>
              <a:t>Skipping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2483768" y="260648"/>
            <a:ext cx="2016224" cy="93610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Muscular Endurance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51520" y="260648"/>
            <a:ext cx="2016224" cy="93610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/>
              <a:t>Cardiovascular Endurance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441132"/>
            <a:ext cx="3744416" cy="5201424"/>
          </a:xfrm>
          <a:prstGeom prst="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tx2"/>
                </a:solidFill>
              </a:rPr>
              <a:t>Key Points</a:t>
            </a:r>
          </a:p>
          <a:p>
            <a:pPr algn="ctr"/>
            <a:endParaRPr lang="en-GB" sz="2400" b="1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Hold the skipping rope by the handles.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Start with your hands in front of your body but the rope behind your feet.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Throw the rope over your head and jump just as the rope hits the floor.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Try maintain a rhythm for this one!</a:t>
            </a:r>
          </a:p>
          <a:p>
            <a:pPr algn="ctr"/>
            <a:endParaRPr lang="en-GB" sz="2400" b="1" dirty="0">
              <a:solidFill>
                <a:schemeClr val="tx2"/>
              </a:solidFill>
            </a:endParaRPr>
          </a:p>
        </p:txBody>
      </p:sp>
      <p:pic>
        <p:nvPicPr>
          <p:cNvPr id="6" name="Picture 5" descr="skippin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1916832"/>
            <a:ext cx="4678066" cy="460851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004048" y="188640"/>
            <a:ext cx="3816424" cy="1224136"/>
          </a:xfrm>
          <a:prstGeom prst="rect">
            <a:avLst/>
          </a:prstGeom>
          <a:ln w="76200" cap="flat" cmpd="sng" algn="ctr">
            <a:solidFill>
              <a:schemeClr val="accent1"/>
            </a:solidFill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6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+mn-lt"/>
                <a:ea typeface="+mn-ea"/>
                <a:cs typeface="+mn-cs"/>
              </a:rPr>
              <a:t>Side Plank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2483768" y="260648"/>
            <a:ext cx="2016224" cy="93610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Oblique's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51520" y="260648"/>
            <a:ext cx="2016224" cy="93610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Abdominals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441132"/>
            <a:ext cx="3888432" cy="5139869"/>
          </a:xfrm>
          <a:prstGeom prst="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tx2"/>
                </a:solidFill>
              </a:rPr>
              <a:t>Key Points</a:t>
            </a:r>
          </a:p>
          <a:p>
            <a:r>
              <a:rPr lang="en-GB" sz="2400" b="1" dirty="0">
                <a:solidFill>
                  <a:schemeClr val="tx2"/>
                </a:solidFill>
              </a:rPr>
              <a:t>- </a:t>
            </a:r>
            <a:r>
              <a:rPr lang="en-GB" sz="2000" dirty="0">
                <a:solidFill>
                  <a:schemeClr val="tx2"/>
                </a:solidFill>
              </a:rPr>
              <a:t>Lay on your side and place forearm 90 degrees on the floor.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Lift your upper body supported either by feet or knees.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Keep body straight and stable.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 algn="ctr"/>
            <a:r>
              <a:rPr lang="en-GB" sz="2000" b="1" dirty="0">
                <a:solidFill>
                  <a:schemeClr val="tx2"/>
                </a:solidFill>
              </a:rPr>
              <a:t>1 = Easy</a:t>
            </a:r>
          </a:p>
          <a:p>
            <a:pPr algn="ctr"/>
            <a:r>
              <a:rPr lang="en-GB" sz="2000" b="1" dirty="0">
                <a:solidFill>
                  <a:schemeClr val="tx2"/>
                </a:solidFill>
              </a:rPr>
              <a:t>2 = Hard</a:t>
            </a:r>
          </a:p>
          <a:p>
            <a:pPr algn="ctr"/>
            <a:r>
              <a:rPr lang="en-GB" sz="2000" b="1" dirty="0">
                <a:solidFill>
                  <a:schemeClr val="tx2"/>
                </a:solidFill>
              </a:rPr>
              <a:t>3 = Insane</a:t>
            </a:r>
          </a:p>
          <a:p>
            <a:pPr algn="ctr"/>
            <a:endParaRPr lang="en-GB" sz="2000" dirty="0">
              <a:solidFill>
                <a:schemeClr val="tx2"/>
              </a:solidFill>
            </a:endParaRPr>
          </a:p>
          <a:p>
            <a:pPr algn="ctr"/>
            <a:r>
              <a:rPr lang="en-GB" sz="2000" b="1" dirty="0">
                <a:solidFill>
                  <a:schemeClr val="tx2"/>
                </a:solidFill>
              </a:rPr>
              <a:t>Further Progression!</a:t>
            </a:r>
          </a:p>
          <a:p>
            <a:pPr algn="ctr"/>
            <a:r>
              <a:rPr lang="en-GB" sz="2000" b="1" dirty="0">
                <a:solidFill>
                  <a:schemeClr val="tx2"/>
                </a:solidFill>
              </a:rPr>
              <a:t>Twist free arm underneath the body!</a:t>
            </a:r>
          </a:p>
        </p:txBody>
      </p:sp>
      <p:pic>
        <p:nvPicPr>
          <p:cNvPr id="6" name="Picture 5" descr="side plank kne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56" y="1484784"/>
            <a:ext cx="3672408" cy="1743075"/>
          </a:xfrm>
          <a:prstGeom prst="rect">
            <a:avLst/>
          </a:prstGeom>
        </p:spPr>
      </p:pic>
      <p:pic>
        <p:nvPicPr>
          <p:cNvPr id="7" name="Picture 6" descr="side plak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3068960"/>
            <a:ext cx="3240360" cy="1743075"/>
          </a:xfrm>
          <a:prstGeom prst="rect">
            <a:avLst/>
          </a:prstGeom>
        </p:spPr>
      </p:pic>
      <p:pic>
        <p:nvPicPr>
          <p:cNvPr id="8" name="Picture 7" descr="side plank 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6056" y="5013176"/>
            <a:ext cx="3456384" cy="164782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004048" y="188640"/>
            <a:ext cx="3816424" cy="1224136"/>
          </a:xfrm>
          <a:prstGeom prst="rect">
            <a:avLst/>
          </a:prstGeom>
          <a:ln w="76200" cap="flat" cmpd="sng" algn="ctr">
            <a:solidFill>
              <a:schemeClr val="accent1"/>
            </a:solidFill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6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+mn-lt"/>
                <a:ea typeface="+mn-ea"/>
                <a:cs typeface="+mn-cs"/>
              </a:rPr>
              <a:t>Weighted Press Up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2483768" y="260648"/>
            <a:ext cx="2016224" cy="93610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Muscular Endurance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51520" y="260648"/>
            <a:ext cx="2016224" cy="93610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Pectorals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441132"/>
            <a:ext cx="4032448" cy="5201424"/>
          </a:xfrm>
          <a:prstGeom prst="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tx2"/>
                </a:solidFill>
              </a:rPr>
              <a:t>Key Points</a:t>
            </a:r>
          </a:p>
          <a:p>
            <a:pPr algn="ctr"/>
            <a:endParaRPr lang="en-GB" sz="2400" b="1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Head facing forward, straight back (press up position).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 Complete a press up.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As you return to the press up position, lift one arm at once so the elbow reaches 90 degrees.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Repeat! 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 algn="ctr"/>
            <a:r>
              <a:rPr lang="en-GB" sz="2000" b="1" dirty="0">
                <a:solidFill>
                  <a:schemeClr val="tx2"/>
                </a:solidFill>
              </a:rPr>
              <a:t>Start on knees and progress up to a full press up!</a:t>
            </a:r>
          </a:p>
          <a:p>
            <a:pPr algn="ctr"/>
            <a:endParaRPr lang="en-GB" sz="2400" b="1" dirty="0">
              <a:solidFill>
                <a:schemeClr val="tx2"/>
              </a:solidFill>
            </a:endParaRPr>
          </a:p>
        </p:txBody>
      </p:sp>
      <p:pic>
        <p:nvPicPr>
          <p:cNvPr id="7" name="Picture 6" descr="weighted press u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8024" y="2132856"/>
            <a:ext cx="4065240" cy="406524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tep up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2276872"/>
            <a:ext cx="4716525" cy="3456384"/>
          </a:xfrm>
          <a:prstGeom prst="rect">
            <a:avLst/>
          </a:prstGeom>
        </p:spPr>
      </p:pic>
      <p:sp>
        <p:nvSpPr>
          <p:cNvPr id="2" name="Title 1"/>
          <p:cNvSpPr txBox="1">
            <a:spLocks/>
          </p:cNvSpPr>
          <p:nvPr/>
        </p:nvSpPr>
        <p:spPr>
          <a:xfrm>
            <a:off x="5004048" y="188640"/>
            <a:ext cx="3816424" cy="1224136"/>
          </a:xfrm>
          <a:prstGeom prst="rect">
            <a:avLst/>
          </a:prstGeom>
          <a:ln w="76200" cap="flat" cmpd="sng" algn="ctr">
            <a:solidFill>
              <a:schemeClr val="accent1"/>
            </a:solidFill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Step Ups</a:t>
            </a:r>
            <a:endParaRPr kumimoji="0" lang="en-GB" sz="66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483768" y="260648"/>
            <a:ext cx="2016224" cy="93610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Muscular Endurance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51520" y="260648"/>
            <a:ext cx="2016224" cy="93610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/>
              <a:t>Cardiovascular Endurance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441132"/>
            <a:ext cx="4032448" cy="5139869"/>
          </a:xfrm>
          <a:prstGeom prst="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tx2"/>
                </a:solidFill>
              </a:rPr>
              <a:t>Key Points</a:t>
            </a:r>
          </a:p>
          <a:p>
            <a:pPr algn="ctr"/>
            <a:endParaRPr lang="en-GB" sz="2400" b="1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Head up and a straight back at all times.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Step onto the bench (make sure both feet go on the bench).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Then step off the bench one foot at a time.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Do this as fast as you can!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 algn="ctr"/>
            <a:r>
              <a:rPr lang="en-GB" sz="2000" b="1" dirty="0">
                <a:solidFill>
                  <a:schemeClr val="tx2"/>
                </a:solidFill>
              </a:rPr>
              <a:t>Progressions!</a:t>
            </a:r>
          </a:p>
          <a:p>
            <a:pPr algn="ctr"/>
            <a:r>
              <a:rPr lang="en-GB" sz="2000" b="1" dirty="0">
                <a:solidFill>
                  <a:schemeClr val="tx2"/>
                </a:solidFill>
              </a:rPr>
              <a:t>Have weights in each hand.</a:t>
            </a:r>
          </a:p>
          <a:p>
            <a:pPr algn="ctr"/>
            <a:r>
              <a:rPr lang="en-GB" sz="2000" b="1" dirty="0">
                <a:solidFill>
                  <a:schemeClr val="tx2"/>
                </a:solidFill>
              </a:rPr>
              <a:t>Toe taps on the bench.</a:t>
            </a:r>
            <a:endParaRPr lang="en-GB" sz="2000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004048" y="188640"/>
            <a:ext cx="3816424" cy="1224136"/>
          </a:xfrm>
          <a:prstGeom prst="rect">
            <a:avLst/>
          </a:prstGeom>
          <a:ln w="76200" cap="flat" cmpd="sng" algn="ctr">
            <a:solidFill>
              <a:schemeClr val="accent1"/>
            </a:solidFill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Pad Work</a:t>
            </a:r>
            <a:endParaRPr kumimoji="0" lang="en-GB" sz="66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483768" y="260648"/>
            <a:ext cx="2016224" cy="93610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Muscular Endurance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51520" y="260648"/>
            <a:ext cx="2016224" cy="93610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/>
              <a:t>Cardiovascular Endurance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441132"/>
            <a:ext cx="4032448" cy="4524315"/>
          </a:xfrm>
          <a:prstGeom prst="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tx2"/>
                </a:solidFill>
              </a:rPr>
              <a:t>Key Points</a:t>
            </a:r>
          </a:p>
          <a:p>
            <a:pPr algn="ctr"/>
            <a:endParaRPr lang="en-GB" sz="2400" b="1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 Work in pairs.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Stay on your toes.</a:t>
            </a:r>
          </a:p>
          <a:p>
            <a:endParaRPr lang="en-GB" sz="20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Fast and powerful punching. 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Alternative arms.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 Do this as fast and as precise as you can!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 algn="ctr"/>
            <a:endParaRPr lang="en-GB" sz="2000" dirty="0">
              <a:solidFill>
                <a:schemeClr val="tx2"/>
              </a:solidFill>
            </a:endParaRPr>
          </a:p>
        </p:txBody>
      </p:sp>
      <p:pic>
        <p:nvPicPr>
          <p:cNvPr id="7" name="Picture 2" descr="http://resources2.news.com.au/images/2012/02/07/1226264/494398-sonny-bill-williams-box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2473" y="2348880"/>
            <a:ext cx="4257255" cy="239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84957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004048" y="188640"/>
            <a:ext cx="3816424" cy="1224136"/>
          </a:xfrm>
          <a:prstGeom prst="rect">
            <a:avLst/>
          </a:prstGeom>
          <a:ln w="76200" cap="flat" cmpd="sng" algn="ctr">
            <a:solidFill>
              <a:schemeClr val="accent1"/>
            </a:solidFill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Wall Sit</a:t>
            </a:r>
            <a:endParaRPr kumimoji="0" lang="en-GB" sz="66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483768" y="260648"/>
            <a:ext cx="2016224" cy="93610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Muscular Endurance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51520" y="260648"/>
            <a:ext cx="2016224" cy="936104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/>
              <a:t>Cardiovascular Endurance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441132"/>
            <a:ext cx="4032448" cy="3600986"/>
          </a:xfrm>
          <a:prstGeom prst="rect">
            <a:avLst/>
          </a:prstGeom>
          <a:ln w="762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tx2"/>
                </a:solidFill>
              </a:rPr>
              <a:t>Key Points</a:t>
            </a:r>
          </a:p>
          <a:p>
            <a:pPr algn="ctr"/>
            <a:endParaRPr lang="en-GB" sz="2400" b="1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 90 angle at the knee.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Feet shoulders width apart.</a:t>
            </a:r>
          </a:p>
          <a:p>
            <a:endParaRPr lang="en-GB" sz="20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Arms out in front of chest. 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FontTx/>
              <a:buChar char="-"/>
            </a:pPr>
            <a:r>
              <a:rPr lang="en-GB" sz="2000" dirty="0">
                <a:solidFill>
                  <a:schemeClr val="tx2"/>
                </a:solidFill>
              </a:rPr>
              <a:t>Back straight against the wall.</a:t>
            </a:r>
          </a:p>
          <a:p>
            <a:pPr>
              <a:buFontTx/>
              <a:buChar char="-"/>
            </a:pPr>
            <a:endParaRPr lang="en-GB" sz="2000" dirty="0">
              <a:solidFill>
                <a:schemeClr val="tx2"/>
              </a:solidFill>
            </a:endParaRPr>
          </a:p>
          <a:p>
            <a:pPr algn="ctr"/>
            <a:endParaRPr lang="en-GB" sz="2000" dirty="0">
              <a:solidFill>
                <a:schemeClr val="tx2"/>
              </a:solidFill>
            </a:endParaRPr>
          </a:p>
        </p:txBody>
      </p:sp>
      <p:pic>
        <p:nvPicPr>
          <p:cNvPr id="3074" name="Picture 2" descr="http://draustincohen.com/wp-content/uploads/2014/08/wall-si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844824"/>
            <a:ext cx="3810000" cy="3876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40275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347</TotalTime>
  <Words>833</Words>
  <Application>Microsoft Office PowerPoint</Application>
  <PresentationFormat>On-screen Show (4:3)</PresentationFormat>
  <Paragraphs>255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Calibri</vt:lpstr>
      <vt:lpstr>Office Theme</vt:lpstr>
      <vt:lpstr>Lunges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Lunges</dc:title>
  <dc:creator>Matthew</dc:creator>
  <cp:lastModifiedBy>Danielle Todd</cp:lastModifiedBy>
  <cp:revision>24</cp:revision>
  <dcterms:created xsi:type="dcterms:W3CDTF">2014-02-18T16:54:14Z</dcterms:created>
  <dcterms:modified xsi:type="dcterms:W3CDTF">2020-03-18T09:56:45Z</dcterms:modified>
</cp:coreProperties>
</file>