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7" r:id="rId1"/>
  </p:sldMasterIdLst>
  <p:notesMasterIdLst>
    <p:notesMasterId r:id="rId13"/>
  </p:notesMasterIdLst>
  <p:sldIdLst>
    <p:sldId id="256" r:id="rId2"/>
    <p:sldId id="257" r:id="rId3"/>
    <p:sldId id="258" r:id="rId4"/>
    <p:sldId id="259" r:id="rId5"/>
    <p:sldId id="260" r:id="rId6"/>
    <p:sldId id="261" r:id="rId7"/>
    <p:sldId id="262" r:id="rId8"/>
    <p:sldId id="265" r:id="rId9"/>
    <p:sldId id="263" r:id="rId10"/>
    <p:sldId id="264"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68401"/>
  </p:normalViewPr>
  <p:slideViewPr>
    <p:cSldViewPr snapToGrid="0" snapToObjects="1">
      <p:cViewPr varScale="1">
        <p:scale>
          <a:sx n="49" d="100"/>
          <a:sy n="49" d="100"/>
        </p:scale>
        <p:origin x="64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C7A3C1-AEB6-2A41-AF04-151DCAFCF84C}" type="datetimeFigureOut">
              <a:rPr lang="en-US" smtClean="0"/>
              <a:t>9/6/2021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15E56C-884E-9442-933B-33ED7D197D58}" type="slidenum">
              <a:rPr lang="en-US" smtClean="0"/>
              <a:t>‹#›</a:t>
            </a:fld>
            <a:endParaRPr lang="en-US"/>
          </a:p>
        </p:txBody>
      </p:sp>
    </p:spTree>
    <p:extLst>
      <p:ext uri="{BB962C8B-B14F-4D97-AF65-F5344CB8AC3E}">
        <p14:creationId xmlns:p14="http://schemas.microsoft.com/office/powerpoint/2010/main" val="396456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this short information presentation about what a POP is and why we use them in school</a:t>
            </a:r>
          </a:p>
          <a:p>
            <a:r>
              <a:rPr lang="en-US" dirty="0"/>
              <a:t>This is a video to support the information available on your schools </a:t>
            </a:r>
            <a:r>
              <a:rPr lang="en-US" dirty="0" err="1"/>
              <a:t>webiste</a:t>
            </a:r>
            <a:r>
              <a:rPr lang="en-US" dirty="0"/>
              <a:t> in the SEN information report</a:t>
            </a:r>
          </a:p>
        </p:txBody>
      </p:sp>
      <p:sp>
        <p:nvSpPr>
          <p:cNvPr id="4" name="Slide Number Placeholder 3"/>
          <p:cNvSpPr>
            <a:spLocks noGrp="1"/>
          </p:cNvSpPr>
          <p:nvPr>
            <p:ph type="sldNum" sz="quarter" idx="5"/>
          </p:nvPr>
        </p:nvSpPr>
        <p:spPr/>
        <p:txBody>
          <a:bodyPr/>
          <a:lstStyle/>
          <a:p>
            <a:fld id="{BB15E56C-884E-9442-933B-33ED7D197D58}" type="slidenum">
              <a:rPr lang="en-US" smtClean="0"/>
              <a:t>1</a:t>
            </a:fld>
            <a:endParaRPr lang="en-US"/>
          </a:p>
        </p:txBody>
      </p:sp>
    </p:spTree>
    <p:extLst>
      <p:ext uri="{BB962C8B-B14F-4D97-AF65-F5344CB8AC3E}">
        <p14:creationId xmlns:p14="http://schemas.microsoft.com/office/powerpoint/2010/main" val="2771151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code of practice is what we as a school need to follow regarding the care of children with SEND in school. </a:t>
            </a:r>
          </a:p>
          <a:p>
            <a:r>
              <a:rPr lang="en-US" dirty="0"/>
              <a:t>You can see from the information contained here that it is up to the school to decide how to record what support is in place for your child. This can take many forms and some schools use an IEP to record this information. We use a POP</a:t>
            </a:r>
          </a:p>
        </p:txBody>
      </p:sp>
      <p:sp>
        <p:nvSpPr>
          <p:cNvPr id="4" name="Slide Number Placeholder 3"/>
          <p:cNvSpPr>
            <a:spLocks noGrp="1"/>
          </p:cNvSpPr>
          <p:nvPr>
            <p:ph type="sldNum" sz="quarter" idx="5"/>
          </p:nvPr>
        </p:nvSpPr>
        <p:spPr/>
        <p:txBody>
          <a:bodyPr/>
          <a:lstStyle/>
          <a:p>
            <a:fld id="{BB15E56C-884E-9442-933B-33ED7D197D58}" type="slidenum">
              <a:rPr lang="en-US" smtClean="0"/>
              <a:t>2</a:t>
            </a:fld>
            <a:endParaRPr lang="en-US"/>
          </a:p>
        </p:txBody>
      </p:sp>
    </p:spTree>
    <p:extLst>
      <p:ext uri="{BB962C8B-B14F-4D97-AF65-F5344CB8AC3E}">
        <p14:creationId xmlns:p14="http://schemas.microsoft.com/office/powerpoint/2010/main" val="3696643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POP is short for Pupil Overview of provision and it contains many elements to help everyone involved in your child's care understand what support is in place for them.</a:t>
            </a:r>
          </a:p>
          <a:p>
            <a:r>
              <a:rPr lang="en-US" dirty="0"/>
              <a:t>It contains - go through the slide info</a:t>
            </a:r>
          </a:p>
        </p:txBody>
      </p:sp>
      <p:sp>
        <p:nvSpPr>
          <p:cNvPr id="4" name="Slide Number Placeholder 3"/>
          <p:cNvSpPr>
            <a:spLocks noGrp="1"/>
          </p:cNvSpPr>
          <p:nvPr>
            <p:ph type="sldNum" sz="quarter" idx="5"/>
          </p:nvPr>
        </p:nvSpPr>
        <p:spPr/>
        <p:txBody>
          <a:bodyPr/>
          <a:lstStyle/>
          <a:p>
            <a:fld id="{BB15E56C-884E-9442-933B-33ED7D197D58}" type="slidenum">
              <a:rPr lang="en-US" smtClean="0"/>
              <a:t>3</a:t>
            </a:fld>
            <a:endParaRPr lang="en-US"/>
          </a:p>
        </p:txBody>
      </p:sp>
    </p:spTree>
    <p:extLst>
      <p:ext uri="{BB962C8B-B14F-4D97-AF65-F5344CB8AC3E}">
        <p14:creationId xmlns:p14="http://schemas.microsoft.com/office/powerpoint/2010/main" val="1996656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section of the POP will contain the basic information about your child - DOB, Year group, SEN status </a:t>
            </a:r>
            <a:r>
              <a:rPr lang="en-US" dirty="0" err="1"/>
              <a:t>eg</a:t>
            </a:r>
            <a:r>
              <a:rPr lang="en-US" dirty="0"/>
              <a:t> are they on the SEN register at SEN support level or do they have an EHCP.</a:t>
            </a:r>
          </a:p>
          <a:p>
            <a:r>
              <a:rPr lang="en-US" dirty="0"/>
              <a:t>You can find more information about the different SEN types in the SEN information report available on line.</a:t>
            </a:r>
          </a:p>
          <a:p>
            <a:r>
              <a:rPr lang="en-US" dirty="0"/>
              <a:t>It also contains information about their age related assessments - if you are unsure what the assessment information means please speak to your child's class teacher to explain this further.</a:t>
            </a:r>
          </a:p>
          <a:p>
            <a:r>
              <a:rPr lang="en-US" dirty="0"/>
              <a:t>It also contains important dates about when your child was placed on the SEN register and the date you were informed as well as if they had an expression of concern completed before they were placed on the SEN register. This is all part of the graduated response and is detailed in the SEN information report.</a:t>
            </a:r>
          </a:p>
        </p:txBody>
      </p:sp>
      <p:sp>
        <p:nvSpPr>
          <p:cNvPr id="4" name="Slide Number Placeholder 3"/>
          <p:cNvSpPr>
            <a:spLocks noGrp="1"/>
          </p:cNvSpPr>
          <p:nvPr>
            <p:ph type="sldNum" sz="quarter" idx="5"/>
          </p:nvPr>
        </p:nvSpPr>
        <p:spPr/>
        <p:txBody>
          <a:bodyPr/>
          <a:lstStyle/>
          <a:p>
            <a:fld id="{BB15E56C-884E-9442-933B-33ED7D197D58}" type="slidenum">
              <a:rPr lang="en-US" smtClean="0"/>
              <a:t>4</a:t>
            </a:fld>
            <a:endParaRPr lang="en-US"/>
          </a:p>
        </p:txBody>
      </p:sp>
    </p:spTree>
    <p:extLst>
      <p:ext uri="{BB962C8B-B14F-4D97-AF65-F5344CB8AC3E}">
        <p14:creationId xmlns:p14="http://schemas.microsoft.com/office/powerpoint/2010/main" val="2812681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 child's strengths and challenges regarding the different areas of need are then bullet pointed for quick overview snapshot of your child. This helps to inform strategies school staff can put in place to support your child through the strengths they have as well as set targets and provide for the challenges they face.</a:t>
            </a:r>
          </a:p>
          <a:p>
            <a:r>
              <a:rPr lang="en-US" dirty="0"/>
              <a:t>It is important that you have input into this as you know your child best.</a:t>
            </a:r>
          </a:p>
        </p:txBody>
      </p:sp>
      <p:sp>
        <p:nvSpPr>
          <p:cNvPr id="4" name="Slide Number Placeholder 3"/>
          <p:cNvSpPr>
            <a:spLocks noGrp="1"/>
          </p:cNvSpPr>
          <p:nvPr>
            <p:ph type="sldNum" sz="quarter" idx="5"/>
          </p:nvPr>
        </p:nvSpPr>
        <p:spPr/>
        <p:txBody>
          <a:bodyPr/>
          <a:lstStyle/>
          <a:p>
            <a:fld id="{BB15E56C-884E-9442-933B-33ED7D197D58}" type="slidenum">
              <a:rPr lang="en-US" smtClean="0"/>
              <a:t>5</a:t>
            </a:fld>
            <a:endParaRPr lang="en-US"/>
          </a:p>
        </p:txBody>
      </p:sp>
    </p:spTree>
    <p:extLst>
      <p:ext uri="{BB962C8B-B14F-4D97-AF65-F5344CB8AC3E}">
        <p14:creationId xmlns:p14="http://schemas.microsoft.com/office/powerpoint/2010/main" val="1289337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is an important area to keep updated as it contains the names and details of any professionals involved in your child's care and any advices they have given.</a:t>
            </a:r>
          </a:p>
          <a:p>
            <a:r>
              <a:rPr lang="en-US" dirty="0"/>
              <a:t>Please double check this area of your child's POP as sometimes letters do not come into school which means we are not fully aware of all of your child's needs. If there are names missing please talk to the school SENCO and provide any letters the school may not have.</a:t>
            </a:r>
          </a:p>
        </p:txBody>
      </p:sp>
      <p:sp>
        <p:nvSpPr>
          <p:cNvPr id="4" name="Slide Number Placeholder 3"/>
          <p:cNvSpPr>
            <a:spLocks noGrp="1"/>
          </p:cNvSpPr>
          <p:nvPr>
            <p:ph type="sldNum" sz="quarter" idx="5"/>
          </p:nvPr>
        </p:nvSpPr>
        <p:spPr/>
        <p:txBody>
          <a:bodyPr/>
          <a:lstStyle/>
          <a:p>
            <a:fld id="{BB15E56C-884E-9442-933B-33ED7D197D58}" type="slidenum">
              <a:rPr lang="en-US" smtClean="0"/>
              <a:t>6</a:t>
            </a:fld>
            <a:endParaRPr lang="en-US"/>
          </a:p>
        </p:txBody>
      </p:sp>
    </p:spTree>
    <p:extLst>
      <p:ext uri="{BB962C8B-B14F-4D97-AF65-F5344CB8AC3E}">
        <p14:creationId xmlns:p14="http://schemas.microsoft.com/office/powerpoint/2010/main" val="105409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of the POP changes every term and for each new term a new section is created in the document. This means we can see what support your child has had in the past and how this has developed through the year.</a:t>
            </a:r>
          </a:p>
          <a:p>
            <a:r>
              <a:rPr lang="en-US" dirty="0"/>
              <a:t>There are 3 sections - Quality first teaching, Group work, 1:1 support. Within each section the teacher will list the support in place for your child. With all of this information the SENCo then can cost up the provision in place for your child in school.</a:t>
            </a:r>
          </a:p>
          <a:p>
            <a:r>
              <a:rPr lang="en-US" dirty="0"/>
              <a:t>This allows everyone to see all the provision in place for your child and not just the support in place for their IEP targets.</a:t>
            </a:r>
          </a:p>
        </p:txBody>
      </p:sp>
      <p:sp>
        <p:nvSpPr>
          <p:cNvPr id="4" name="Slide Number Placeholder 3"/>
          <p:cNvSpPr>
            <a:spLocks noGrp="1"/>
          </p:cNvSpPr>
          <p:nvPr>
            <p:ph type="sldNum" sz="quarter" idx="5"/>
          </p:nvPr>
        </p:nvSpPr>
        <p:spPr/>
        <p:txBody>
          <a:bodyPr/>
          <a:lstStyle/>
          <a:p>
            <a:fld id="{BB15E56C-884E-9442-933B-33ED7D197D58}" type="slidenum">
              <a:rPr lang="en-US" smtClean="0"/>
              <a:t>7</a:t>
            </a:fld>
            <a:endParaRPr lang="en-US"/>
          </a:p>
        </p:txBody>
      </p:sp>
    </p:spTree>
    <p:extLst>
      <p:ext uri="{BB962C8B-B14F-4D97-AF65-F5344CB8AC3E}">
        <p14:creationId xmlns:p14="http://schemas.microsoft.com/office/powerpoint/2010/main" val="2106384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first teaching is one of the most important areas within the support available to your child. It is all about what strategies are used in the classroom to help to support your child every day for example they may need instructions breaking down into one instruction at once. These strategies may seem small at times but they make the biggest difference to your child’s success.</a:t>
            </a:r>
          </a:p>
        </p:txBody>
      </p:sp>
      <p:sp>
        <p:nvSpPr>
          <p:cNvPr id="4" name="Slide Number Placeholder 3"/>
          <p:cNvSpPr>
            <a:spLocks noGrp="1"/>
          </p:cNvSpPr>
          <p:nvPr>
            <p:ph type="sldNum" sz="quarter" idx="5"/>
          </p:nvPr>
        </p:nvSpPr>
        <p:spPr/>
        <p:txBody>
          <a:bodyPr/>
          <a:lstStyle/>
          <a:p>
            <a:fld id="{BB15E56C-884E-9442-933B-33ED7D197D58}" type="slidenum">
              <a:rPr lang="en-US" smtClean="0"/>
              <a:t>8</a:t>
            </a:fld>
            <a:endParaRPr lang="en-US"/>
          </a:p>
        </p:txBody>
      </p:sp>
    </p:spTree>
    <p:extLst>
      <p:ext uri="{BB962C8B-B14F-4D97-AF65-F5344CB8AC3E}">
        <p14:creationId xmlns:p14="http://schemas.microsoft.com/office/powerpoint/2010/main" val="3805117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Targets are important to help your child to progress with their learning and to really pinpoint areas where your child needs further support and guidance. If your child has too many targets set each term this can mean not everything is covered and worked on and there isn’t time to consolidate what the child has learnt. It is much better to set targets that your child can work on and succeed in before then setting a new target to further enhance that skill.</a:t>
            </a:r>
          </a:p>
          <a:p>
            <a:r>
              <a:rPr lang="en-US" dirty="0"/>
              <a:t>It is important that you have your say about the targets set for your child so you know what they are and can work on them at home.</a:t>
            </a:r>
          </a:p>
        </p:txBody>
      </p:sp>
      <p:sp>
        <p:nvSpPr>
          <p:cNvPr id="4" name="Slide Number Placeholder 3"/>
          <p:cNvSpPr>
            <a:spLocks noGrp="1"/>
          </p:cNvSpPr>
          <p:nvPr>
            <p:ph type="sldNum" sz="quarter" idx="5"/>
          </p:nvPr>
        </p:nvSpPr>
        <p:spPr/>
        <p:txBody>
          <a:bodyPr/>
          <a:lstStyle/>
          <a:p>
            <a:fld id="{BB15E56C-884E-9442-933B-33ED7D197D58}" type="slidenum">
              <a:rPr lang="en-US" smtClean="0"/>
              <a:t>9</a:t>
            </a:fld>
            <a:endParaRPr lang="en-US"/>
          </a:p>
        </p:txBody>
      </p:sp>
    </p:spTree>
    <p:extLst>
      <p:ext uri="{BB962C8B-B14F-4D97-AF65-F5344CB8AC3E}">
        <p14:creationId xmlns:p14="http://schemas.microsoft.com/office/powerpoint/2010/main" val="2093516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review stage of the POP is an important part of the graduated process and one which helps us set the next steps. Please make sure your views are part of this review and recorded on the POP.</a:t>
            </a:r>
          </a:p>
        </p:txBody>
      </p:sp>
      <p:sp>
        <p:nvSpPr>
          <p:cNvPr id="4" name="Slide Number Placeholder 3"/>
          <p:cNvSpPr>
            <a:spLocks noGrp="1"/>
          </p:cNvSpPr>
          <p:nvPr>
            <p:ph type="sldNum" sz="quarter" idx="5"/>
          </p:nvPr>
        </p:nvSpPr>
        <p:spPr/>
        <p:txBody>
          <a:bodyPr/>
          <a:lstStyle/>
          <a:p>
            <a:fld id="{BB15E56C-884E-9442-933B-33ED7D197D58}" type="slidenum">
              <a:rPr lang="en-US" smtClean="0"/>
              <a:t>10</a:t>
            </a:fld>
            <a:endParaRPr lang="en-US"/>
          </a:p>
        </p:txBody>
      </p:sp>
    </p:spTree>
    <p:extLst>
      <p:ext uri="{BB962C8B-B14F-4D97-AF65-F5344CB8AC3E}">
        <p14:creationId xmlns:p14="http://schemas.microsoft.com/office/powerpoint/2010/main" val="724672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do come and talk to us in school if you have any more questions. We are here to work as a team to help to support your child to be the best that they can be.</a:t>
            </a:r>
          </a:p>
        </p:txBody>
      </p:sp>
      <p:sp>
        <p:nvSpPr>
          <p:cNvPr id="4" name="Slide Number Placeholder 3"/>
          <p:cNvSpPr>
            <a:spLocks noGrp="1"/>
          </p:cNvSpPr>
          <p:nvPr>
            <p:ph type="sldNum" sz="quarter" idx="5"/>
          </p:nvPr>
        </p:nvSpPr>
        <p:spPr/>
        <p:txBody>
          <a:bodyPr/>
          <a:lstStyle/>
          <a:p>
            <a:fld id="{BB15E56C-884E-9442-933B-33ED7D197D58}" type="slidenum">
              <a:rPr lang="en-US" smtClean="0"/>
              <a:t>11</a:t>
            </a:fld>
            <a:endParaRPr lang="en-US"/>
          </a:p>
        </p:txBody>
      </p:sp>
    </p:spTree>
    <p:extLst>
      <p:ext uri="{BB962C8B-B14F-4D97-AF65-F5344CB8AC3E}">
        <p14:creationId xmlns:p14="http://schemas.microsoft.com/office/powerpoint/2010/main" val="3589738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0DAF61AA-5A98-4049-A93E-477E5505141A}" type="datetimeFigureOut">
              <a:rPr lang="en-US" smtClean="0"/>
              <a:t>9/6/2021</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66147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32099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515021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75742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602888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77581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6049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7668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84597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8103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0DAF61AA-5A98-4049-A93E-477E5505141A}" type="datetimeFigureOut">
              <a:rPr lang="en-US" smtClean="0"/>
              <a:t>9/6/2021</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00643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7A131F-D5DE-41A5-B4CF-4F345319B40B}"/>
              </a:ext>
            </a:extLst>
          </p:cNvPr>
          <p:cNvSpPr/>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 name="Freeform: Shape 7">
            <a:extLst>
              <a:ext uri="{FF2B5EF4-FFF2-40B4-BE49-F238E27FC236}">
                <a16:creationId xmlns:a16="http://schemas.microsoft.com/office/drawing/2014/main" id="{3AF4666D-BD98-40A5-A75F-478B982010B2}"/>
              </a:ext>
            </a:extLst>
          </p:cNvPr>
          <p:cNvSpPr/>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9" name="Freeform: Shape 8">
            <a:extLst>
              <a:ext uri="{FF2B5EF4-FFF2-40B4-BE49-F238E27FC236}">
                <a16:creationId xmlns:a16="http://schemas.microsoft.com/office/drawing/2014/main" id="{68680585-71F9-4721-A998-4974171D2EB4}"/>
              </a:ext>
            </a:extLst>
          </p:cNvPr>
          <p:cNvSpPr/>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10" name="Freeform: Shape 9">
            <a:extLst>
              <a:ext uri="{FF2B5EF4-FFF2-40B4-BE49-F238E27FC236}">
                <a16:creationId xmlns:a16="http://schemas.microsoft.com/office/drawing/2014/main" id="{12BC95C2-2EEC-4F59-ABA8-660B0D059CCF}"/>
              </a:ext>
            </a:extLst>
          </p:cNvPr>
          <p:cNvSpPr/>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aphic 141">
            <a:extLst>
              <a:ext uri="{FF2B5EF4-FFF2-40B4-BE49-F238E27FC236}">
                <a16:creationId xmlns:a16="http://schemas.microsoft.com/office/drawing/2014/main" id="{03E9870D-4BBA-43AF-8D44-BBADF020CFF6}"/>
              </a:ext>
            </a:extLst>
          </p:cNvPr>
          <p:cNvGrpSpPr/>
          <p:nvPr/>
        </p:nvGrpSpPr>
        <p:grpSpPr>
          <a:xfrm>
            <a:off x="10849" y="15178"/>
            <a:ext cx="2198951" cy="3331254"/>
            <a:chOff x="4473129" y="923925"/>
            <a:chExt cx="3308947" cy="5012817"/>
          </a:xfrm>
          <a:noFill/>
        </p:grpSpPr>
        <p:sp>
          <p:nvSpPr>
            <p:cNvPr id="12" name="Freeform: Shape 11">
              <a:extLst>
                <a:ext uri="{FF2B5EF4-FFF2-40B4-BE49-F238E27FC236}">
                  <a16:creationId xmlns:a16="http://schemas.microsoft.com/office/drawing/2014/main" id="{34BC5055-C77D-43CD-BB1D-A77B6779CDAD}"/>
                </a:ext>
              </a:extLst>
            </p:cNvPr>
            <p:cNvSpPr/>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 name="Freeform: Shape 12">
              <a:extLst>
                <a:ext uri="{FF2B5EF4-FFF2-40B4-BE49-F238E27FC236}">
                  <a16:creationId xmlns:a16="http://schemas.microsoft.com/office/drawing/2014/main" id="{DB12D0B8-9385-489A-85AE-3D14AD0BA2FC}"/>
                </a:ext>
              </a:extLst>
            </p:cNvPr>
            <p:cNvSpPr/>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 name="Freeform: Shape 13">
              <a:extLst>
                <a:ext uri="{FF2B5EF4-FFF2-40B4-BE49-F238E27FC236}">
                  <a16:creationId xmlns:a16="http://schemas.microsoft.com/office/drawing/2014/main" id="{D158A14A-147E-4130-A5E2-38FD84B181AF}"/>
                </a:ext>
              </a:extLst>
            </p:cNvPr>
            <p:cNvSpPr/>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 name="Freeform: Shape 14">
              <a:extLst>
                <a:ext uri="{FF2B5EF4-FFF2-40B4-BE49-F238E27FC236}">
                  <a16:creationId xmlns:a16="http://schemas.microsoft.com/office/drawing/2014/main" id="{75B8B1EB-5E2B-472C-AE60-2EC5961F16F9}"/>
                </a:ext>
              </a:extLst>
            </p:cNvPr>
            <p:cNvSpPr/>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 name="Freeform: Shape 15">
              <a:extLst>
                <a:ext uri="{FF2B5EF4-FFF2-40B4-BE49-F238E27FC236}">
                  <a16:creationId xmlns:a16="http://schemas.microsoft.com/office/drawing/2014/main" id="{B4F5BD77-58D7-4B61-A666-1B4139A63A28}"/>
                </a:ext>
              </a:extLst>
            </p:cNvPr>
            <p:cNvSpPr/>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F5CBEC6B-EDB6-40B8-8771-E5AF41B8D698}"/>
                </a:ext>
              </a:extLst>
            </p:cNvPr>
            <p:cNvSpPr/>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1BD0EE8-AA47-4044-9251-9F5A4B820120}"/>
                </a:ext>
              </a:extLst>
            </p:cNvPr>
            <p:cNvSpPr/>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9" name="Graphic 157">
            <a:extLst>
              <a:ext uri="{FF2B5EF4-FFF2-40B4-BE49-F238E27FC236}">
                <a16:creationId xmlns:a16="http://schemas.microsoft.com/office/drawing/2014/main" id="{C3279E8D-2BAA-4CB1-834B-09FADD54DE56}"/>
              </a:ext>
            </a:extLst>
          </p:cNvPr>
          <p:cNvGrpSpPr/>
          <p:nvPr/>
        </p:nvGrpSpPr>
        <p:grpSpPr>
          <a:xfrm>
            <a:off x="8610600" y="3276600"/>
            <a:ext cx="3529260" cy="3581399"/>
            <a:chOff x="4114800" y="1423987"/>
            <a:chExt cx="3961542" cy="4007547"/>
          </a:xfrm>
          <a:noFill/>
        </p:grpSpPr>
        <p:sp>
          <p:nvSpPr>
            <p:cNvPr id="20" name="Freeform: Shape 19">
              <a:extLst>
                <a:ext uri="{FF2B5EF4-FFF2-40B4-BE49-F238E27FC236}">
                  <a16:creationId xmlns:a16="http://schemas.microsoft.com/office/drawing/2014/main" id="{3456F18E-4F61-486D-9CD6-65B30372C534}"/>
                </a:ext>
              </a:extLst>
            </p:cNvPr>
            <p:cNvSpPr/>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318DDF45-08F0-46B6-A0B7-133735C94F47}"/>
                </a:ext>
              </a:extLst>
            </p:cNvPr>
            <p:cNvSpPr/>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9D0CC0F-710D-43F4-BC86-763767420133}"/>
                </a:ext>
              </a:extLst>
            </p:cNvPr>
            <p:cNvSpPr/>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6FB36AB6-CB81-495A-8A33-C0BCE67D6F23}"/>
                </a:ext>
              </a:extLst>
            </p:cNvPr>
            <p:cNvSpPr/>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1993F7E6-ABF6-482D-BEA5-B4E607DDB433}"/>
                </a:ext>
              </a:extLst>
            </p:cNvPr>
            <p:cNvSpPr/>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DCA0B097-C21A-40B4-95E4-2FFA9697F824}"/>
                </a:ext>
              </a:extLst>
            </p:cNvPr>
            <p:cNvSpPr/>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AB2AF0F5-7EAA-4BAB-8DE2-D84E124170FA}"/>
                </a:ext>
              </a:extLst>
            </p:cNvPr>
            <p:cNvSpPr/>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n-US" sz="900" kern="1200" cap="all" spc="200" smtClean="0">
                <a:solidFill>
                  <a:schemeClr val="accent1"/>
                </a:solidFill>
                <a:latin typeface="+mn-lt"/>
                <a:ea typeface="+mn-ea"/>
                <a:cs typeface="Segoe UI Semilight" panose="020B0402040204020203" pitchFamily="34" charset="0"/>
              </a:defRPr>
            </a:lvl1pPr>
          </a:lstStyle>
          <a:p>
            <a:fld id="{0DAF61AA-5A98-4049-A93E-477E5505141A}" type="datetimeFigureOut">
              <a:rPr lang="en-US" smtClean="0"/>
              <a:pPr/>
              <a:t>9/6/2021</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900" kern="1200" cap="all" spc="200" dirty="0">
                <a:solidFill>
                  <a:schemeClr val="accent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9906000" y="6356350"/>
            <a:ext cx="1447800" cy="365125"/>
          </a:xfrm>
          <a:prstGeom prst="rect">
            <a:avLst/>
          </a:prstGeom>
        </p:spPr>
        <p:txBody>
          <a:bodyPr vert="horz" lIns="91440" tIns="45720" rIns="91440" bIns="45720" rtlCol="0" anchor="ctr"/>
          <a:lstStyle>
            <a:lvl1pPr algn="r">
              <a:defRPr lang="en-US" sz="900" kern="1200" cap="all" spc="200" smtClean="0">
                <a:solidFill>
                  <a:schemeClr val="accent1"/>
                </a:solidFill>
                <a:latin typeface="+mn-lt"/>
                <a:ea typeface="+mn-ea"/>
                <a:cs typeface="Segoe UI Semilight" panose="020B0402040204020203"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402798690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6" r:id="rId6"/>
    <p:sldLayoutId id="2147483691" r:id="rId7"/>
    <p:sldLayoutId id="2147483692" r:id="rId8"/>
    <p:sldLayoutId id="2147483693" r:id="rId9"/>
    <p:sldLayoutId id="2147483695" r:id="rId10"/>
    <p:sldLayoutId id="2147483694"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9" name="Rectangle 117">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80" name="Rectangle 119">
            <a:extLst>
              <a:ext uri="{FF2B5EF4-FFF2-40B4-BE49-F238E27FC236}">
                <a16:creationId xmlns:a16="http://schemas.microsoft.com/office/drawing/2014/main" id="{996DFAFB-BCE1-4BEC-82FB-D574234DE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81" name="Top left">
            <a:extLst>
              <a:ext uri="{FF2B5EF4-FFF2-40B4-BE49-F238E27FC236}">
                <a16:creationId xmlns:a16="http://schemas.microsoft.com/office/drawing/2014/main" id="{ED101B41-AC74-41E8-B659-534680A63E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82" name="Freeform: Shape 122">
              <a:extLst>
                <a:ext uri="{FF2B5EF4-FFF2-40B4-BE49-F238E27FC236}">
                  <a16:creationId xmlns:a16="http://schemas.microsoft.com/office/drawing/2014/main" id="{E99112AE-565B-4F36-869A-6CA38DB40E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83" name="Freeform: Shape 123">
              <a:extLst>
                <a:ext uri="{FF2B5EF4-FFF2-40B4-BE49-F238E27FC236}">
                  <a16:creationId xmlns:a16="http://schemas.microsoft.com/office/drawing/2014/main" id="{57348608-0801-437E-90C2-747259E9B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7" name="Freeform: Shape 124">
              <a:extLst>
                <a:ext uri="{FF2B5EF4-FFF2-40B4-BE49-F238E27FC236}">
                  <a16:creationId xmlns:a16="http://schemas.microsoft.com/office/drawing/2014/main" id="{D455AC85-8920-49E7-A166-4B875F639A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91" name="Freeform: Shape 125">
              <a:extLst>
                <a:ext uri="{FF2B5EF4-FFF2-40B4-BE49-F238E27FC236}">
                  <a16:creationId xmlns:a16="http://schemas.microsoft.com/office/drawing/2014/main" id="{F399F655-08EC-4F0F-92C1-DF049B322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203" name="Freeform: Shape 126">
              <a:extLst>
                <a:ext uri="{FF2B5EF4-FFF2-40B4-BE49-F238E27FC236}">
                  <a16:creationId xmlns:a16="http://schemas.microsoft.com/office/drawing/2014/main" id="{3CAE461F-211A-40B3-A572-690991D7F5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4" name="Freeform: Shape 183">
              <a:extLst>
                <a:ext uri="{FF2B5EF4-FFF2-40B4-BE49-F238E27FC236}">
                  <a16:creationId xmlns:a16="http://schemas.microsoft.com/office/drawing/2014/main" id="{8ECE3A5C-A069-4659-8306-C345D9FECB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85" name="Freeform: Shape 184">
              <a:extLst>
                <a:ext uri="{FF2B5EF4-FFF2-40B4-BE49-F238E27FC236}">
                  <a16:creationId xmlns:a16="http://schemas.microsoft.com/office/drawing/2014/main" id="{1E997893-E78C-4B81-B62D-A2EC89FF21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86" name="Freeform: Shape 185">
              <a:extLst>
                <a:ext uri="{FF2B5EF4-FFF2-40B4-BE49-F238E27FC236}">
                  <a16:creationId xmlns:a16="http://schemas.microsoft.com/office/drawing/2014/main" id="{0E9BF673-56C0-4AC3-804F-66BDBF466B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36B350AE-4135-DD4E-952B-F9E23D7FD1B3}"/>
              </a:ext>
            </a:extLst>
          </p:cNvPr>
          <p:cNvSpPr>
            <a:spLocks noGrp="1"/>
          </p:cNvSpPr>
          <p:nvPr>
            <p:ph type="ctrTitle"/>
          </p:nvPr>
        </p:nvSpPr>
        <p:spPr>
          <a:xfrm>
            <a:off x="1005653" y="744909"/>
            <a:ext cx="5471347" cy="3155419"/>
          </a:xfrm>
        </p:spPr>
        <p:txBody>
          <a:bodyPr anchor="b">
            <a:normAutofit/>
          </a:bodyPr>
          <a:lstStyle/>
          <a:p>
            <a:pPr algn="l">
              <a:lnSpc>
                <a:spcPct val="90000"/>
              </a:lnSpc>
            </a:pPr>
            <a:r>
              <a:rPr lang="en-US" sz="5400"/>
              <a:t>My child has a POP….</a:t>
            </a:r>
            <a:br>
              <a:rPr lang="en-US" sz="5400"/>
            </a:br>
            <a:br>
              <a:rPr lang="en-US" sz="5400"/>
            </a:br>
            <a:r>
              <a:rPr lang="en-US" sz="5400"/>
              <a:t>What is a POP?</a:t>
            </a:r>
          </a:p>
        </p:txBody>
      </p:sp>
      <p:grpSp>
        <p:nvGrpSpPr>
          <p:cNvPr id="188" name="Cross">
            <a:extLst>
              <a:ext uri="{FF2B5EF4-FFF2-40B4-BE49-F238E27FC236}">
                <a16:creationId xmlns:a16="http://schemas.microsoft.com/office/drawing/2014/main" id="{448E476D-45E3-4FCD-9453-19DE45F378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45264" y="149792"/>
            <a:ext cx="118872" cy="118872"/>
            <a:chOff x="1175347" y="3733800"/>
            <a:chExt cx="118872" cy="118872"/>
          </a:xfrm>
        </p:grpSpPr>
        <p:cxnSp>
          <p:nvCxnSpPr>
            <p:cNvPr id="189" name="Straight Connector 188">
              <a:extLst>
                <a:ext uri="{FF2B5EF4-FFF2-40B4-BE49-F238E27FC236}">
                  <a16:creationId xmlns:a16="http://schemas.microsoft.com/office/drawing/2014/main" id="{7507D607-360D-4059-9841-2FD23101AD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34783" y="3733800"/>
              <a:ext cx="0" cy="118872"/>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cxnSp>
          <p:nvCxnSpPr>
            <p:cNvPr id="190" name="Straight Connector 189">
              <a:extLst>
                <a:ext uri="{FF2B5EF4-FFF2-40B4-BE49-F238E27FC236}">
                  <a16:creationId xmlns:a16="http://schemas.microsoft.com/office/drawing/2014/main" id="{F6EB05E8-E37B-497A-8F52-86EFA72F97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347" y="3793236"/>
              <a:ext cx="118872" cy="0"/>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grpSp>
      <p:pic>
        <p:nvPicPr>
          <p:cNvPr id="6" name="Graphic 5" descr="Chat outline">
            <a:extLst>
              <a:ext uri="{FF2B5EF4-FFF2-40B4-BE49-F238E27FC236}">
                <a16:creationId xmlns:a16="http://schemas.microsoft.com/office/drawing/2014/main" id="{676F7E8B-4A4F-8F44-9576-0594527F896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07491" y="1035733"/>
            <a:ext cx="4781280" cy="4781280"/>
          </a:xfrm>
          <a:prstGeom prst="rect">
            <a:avLst/>
          </a:prstGeom>
        </p:spPr>
      </p:pic>
      <p:grpSp>
        <p:nvGrpSpPr>
          <p:cNvPr id="192" name="Bottom Right">
            <a:extLst>
              <a:ext uri="{FF2B5EF4-FFF2-40B4-BE49-F238E27FC236}">
                <a16:creationId xmlns:a16="http://schemas.microsoft.com/office/drawing/2014/main" id="{90EAE0D4-1FAB-4DD1-80AD-9922AABCBD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93" name="Freeform: Shape 192">
              <a:extLst>
                <a:ext uri="{FF2B5EF4-FFF2-40B4-BE49-F238E27FC236}">
                  <a16:creationId xmlns:a16="http://schemas.microsoft.com/office/drawing/2014/main" id="{5987934E-3450-45B0-9A00-ECC4FE03B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94" name="Graphic 157">
              <a:extLst>
                <a:ext uri="{FF2B5EF4-FFF2-40B4-BE49-F238E27FC236}">
                  <a16:creationId xmlns:a16="http://schemas.microsoft.com/office/drawing/2014/main" id="{95FAB598-50D5-430C-A444-CC8E490D9AF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96" name="Freeform: Shape 195">
                <a:extLst>
                  <a:ext uri="{FF2B5EF4-FFF2-40B4-BE49-F238E27FC236}">
                    <a16:creationId xmlns:a16="http://schemas.microsoft.com/office/drawing/2014/main" id="{0433B786-DAF3-4B40-B968-9603F2F08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7" name="Freeform: Shape 196">
                <a:extLst>
                  <a:ext uri="{FF2B5EF4-FFF2-40B4-BE49-F238E27FC236}">
                    <a16:creationId xmlns:a16="http://schemas.microsoft.com/office/drawing/2014/main" id="{59C07BF2-57A9-44D9-A237-4EE2A95F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8" name="Freeform: Shape 197">
                <a:extLst>
                  <a:ext uri="{FF2B5EF4-FFF2-40B4-BE49-F238E27FC236}">
                    <a16:creationId xmlns:a16="http://schemas.microsoft.com/office/drawing/2014/main" id="{27A3DC67-ECE5-4E3D-A603-80581D437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9" name="Freeform: Shape 198">
                <a:extLst>
                  <a:ext uri="{FF2B5EF4-FFF2-40B4-BE49-F238E27FC236}">
                    <a16:creationId xmlns:a16="http://schemas.microsoft.com/office/drawing/2014/main" id="{A80BD71D-861A-4A82-8A02-9A0DF6479B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0" name="Freeform: Shape 199">
                <a:extLst>
                  <a:ext uri="{FF2B5EF4-FFF2-40B4-BE49-F238E27FC236}">
                    <a16:creationId xmlns:a16="http://schemas.microsoft.com/office/drawing/2014/main" id="{481795FA-9E5B-4BA0-AF65-E84DC54A21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1" name="Freeform: Shape 200">
                <a:extLst>
                  <a:ext uri="{FF2B5EF4-FFF2-40B4-BE49-F238E27FC236}">
                    <a16:creationId xmlns:a16="http://schemas.microsoft.com/office/drawing/2014/main" id="{E64E0A25-B94C-45A7-9715-EC7AC6FF6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2" name="Freeform: Shape 201">
                <a:extLst>
                  <a:ext uri="{FF2B5EF4-FFF2-40B4-BE49-F238E27FC236}">
                    <a16:creationId xmlns:a16="http://schemas.microsoft.com/office/drawing/2014/main" id="{96BC9196-92B1-45F1-BB0F-B395B0F821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95" name="Freeform: Shape 194">
              <a:extLst>
                <a:ext uri="{FF2B5EF4-FFF2-40B4-BE49-F238E27FC236}">
                  <a16:creationId xmlns:a16="http://schemas.microsoft.com/office/drawing/2014/main" id="{70F10725-9148-4570-8439-58EED6B7B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15" name="Audio 14">
            <a:hlinkClick r:id="" action="ppaction://media"/>
            <a:extLst>
              <a:ext uri="{FF2B5EF4-FFF2-40B4-BE49-F238E27FC236}">
                <a16:creationId xmlns:a16="http://schemas.microsoft.com/office/drawing/2014/main" id="{EA73B1D9-5428-6342-BFC7-78DFFD59E9C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19" name="Picture 18" descr="Text&#10;&#10;Description automatically generated with medium confidence">
            <a:extLst>
              <a:ext uri="{FF2B5EF4-FFF2-40B4-BE49-F238E27FC236}">
                <a16:creationId xmlns:a16="http://schemas.microsoft.com/office/drawing/2014/main" id="{BB8F3BD7-7E8F-0F4F-9652-8DBCD07A4275}"/>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202868124"/>
      </p:ext>
    </p:extLst>
  </p:cSld>
  <p:clrMapOvr>
    <a:masterClrMapping/>
  </p:clrMapOvr>
  <mc:AlternateContent xmlns:mc="http://schemas.openxmlformats.org/markup-compatibility/2006" xmlns:p14="http://schemas.microsoft.com/office/powerpoint/2010/main">
    <mc:Choice Requires="p14">
      <p:transition spd="slow" p14:dur="2000" advTm="15304"/>
    </mc:Choice>
    <mc:Fallback xmlns="">
      <p:transition spd="slow" advTm="15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9CA7-1B80-9043-B921-598287D2BF04}"/>
              </a:ext>
            </a:extLst>
          </p:cNvPr>
          <p:cNvSpPr>
            <a:spLocks noGrp="1"/>
          </p:cNvSpPr>
          <p:nvPr>
            <p:ph type="title"/>
          </p:nvPr>
        </p:nvSpPr>
        <p:spPr/>
        <p:txBody>
          <a:bodyPr>
            <a:normAutofit fontScale="90000"/>
          </a:bodyPr>
          <a:lstStyle/>
          <a:p>
            <a:r>
              <a:rPr lang="en-US" dirty="0"/>
              <a:t>What does the SEN Code of Practice 2014 say about record keeping?</a:t>
            </a:r>
          </a:p>
        </p:txBody>
      </p:sp>
      <p:sp>
        <p:nvSpPr>
          <p:cNvPr id="3" name="Content Placeholder 2">
            <a:extLst>
              <a:ext uri="{FF2B5EF4-FFF2-40B4-BE49-F238E27FC236}">
                <a16:creationId xmlns:a16="http://schemas.microsoft.com/office/drawing/2014/main" id="{DDFA82BE-9D09-DC49-8BC0-49D4E51E619C}"/>
              </a:ext>
            </a:extLst>
          </p:cNvPr>
          <p:cNvSpPr>
            <a:spLocks noGrp="1"/>
          </p:cNvSpPr>
          <p:nvPr>
            <p:ph idx="1"/>
          </p:nvPr>
        </p:nvSpPr>
        <p:spPr/>
        <p:txBody>
          <a:bodyPr>
            <a:normAutofit fontScale="70000" lnSpcReduction="20000"/>
          </a:bodyPr>
          <a:lstStyle/>
          <a:p>
            <a:r>
              <a:rPr lang="en-US" dirty="0"/>
              <a:t>It is for schools to decide their own approach in record keeping for SEN pupils.</a:t>
            </a:r>
          </a:p>
          <a:p>
            <a:r>
              <a:rPr lang="en-US" dirty="0"/>
              <a:t>The provision made for SEN pupils should be recorded accurately and kept up to date.</a:t>
            </a:r>
          </a:p>
          <a:p>
            <a:r>
              <a:rPr lang="en-US" dirty="0"/>
              <a:t>OFSTED will expect to see evidence of pupil progress, what outcomes are expected and a well informed approach to the monitoring and evaluation of the SEN support provided.</a:t>
            </a:r>
          </a:p>
          <a:p>
            <a:r>
              <a:rPr lang="en-US" dirty="0"/>
              <a:t>Schools should record:</a:t>
            </a:r>
          </a:p>
          <a:p>
            <a:pPr lvl="1"/>
            <a:r>
              <a:rPr lang="en-US" dirty="0"/>
              <a:t>Additional or different provision for the pupil</a:t>
            </a:r>
          </a:p>
          <a:p>
            <a:pPr lvl="1"/>
            <a:r>
              <a:rPr lang="en-US" dirty="0"/>
              <a:t>Accurate information about the pupil’s SEN</a:t>
            </a:r>
          </a:p>
          <a:p>
            <a:pPr lvl="1"/>
            <a:r>
              <a:rPr lang="en-US" dirty="0"/>
              <a:t>The provision provided for the pupil including teaching strategies and the impact of this support</a:t>
            </a:r>
          </a:p>
          <a:p>
            <a:pPr lvl="1"/>
            <a:r>
              <a:rPr lang="en-US" dirty="0"/>
              <a:t>Any involvement of specialists and when</a:t>
            </a:r>
          </a:p>
          <a:p>
            <a:pPr lvl="1"/>
            <a:endParaRPr lang="en-US" dirty="0"/>
          </a:p>
          <a:p>
            <a:pPr marL="0" indent="0">
              <a:buNone/>
            </a:pPr>
            <a:r>
              <a:rPr lang="en-US" b="1" dirty="0"/>
              <a:t>This information should be shared readily with parents and be accessible to them.</a:t>
            </a:r>
          </a:p>
          <a:p>
            <a:pPr lvl="1"/>
            <a:endParaRPr lang="en-US" dirty="0"/>
          </a:p>
        </p:txBody>
      </p:sp>
      <p:pic>
        <p:nvPicPr>
          <p:cNvPr id="6" name="Audio 5">
            <a:hlinkClick r:id="" action="ppaction://media"/>
            <a:extLst>
              <a:ext uri="{FF2B5EF4-FFF2-40B4-BE49-F238E27FC236}">
                <a16:creationId xmlns:a16="http://schemas.microsoft.com/office/drawing/2014/main" id="{DA2FC325-1D8E-EB49-A480-2195C2A5A5F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7" name="Picture 6" descr="Text&#10;&#10;Description automatically generated with medium confidence">
            <a:extLst>
              <a:ext uri="{FF2B5EF4-FFF2-40B4-BE49-F238E27FC236}">
                <a16:creationId xmlns:a16="http://schemas.microsoft.com/office/drawing/2014/main" id="{44E9F910-36D9-8E43-AB0D-EF26491389C5}"/>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268673923"/>
      </p:ext>
    </p:extLst>
  </p:cSld>
  <p:clrMapOvr>
    <a:masterClrMapping/>
  </p:clrMapOvr>
  <mc:AlternateContent xmlns:mc="http://schemas.openxmlformats.org/markup-compatibility/2006" xmlns:p14="http://schemas.microsoft.com/office/powerpoint/2010/main">
    <mc:Choice Requires="p14">
      <p:transition spd="slow" p14:dur="2000" advTm="31357"/>
    </mc:Choice>
    <mc:Fallback xmlns="">
      <p:transition spd="slow" advTm="31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DE897-E118-DB43-AF66-FF37FFE85C50}"/>
              </a:ext>
            </a:extLst>
          </p:cNvPr>
          <p:cNvSpPr>
            <a:spLocks noGrp="1"/>
          </p:cNvSpPr>
          <p:nvPr>
            <p:ph type="title"/>
          </p:nvPr>
        </p:nvSpPr>
        <p:spPr/>
        <p:txBody>
          <a:bodyPr/>
          <a:lstStyle/>
          <a:p>
            <a:r>
              <a:rPr lang="en-US" dirty="0"/>
              <a:t>We record this information in a POP</a:t>
            </a:r>
          </a:p>
        </p:txBody>
      </p:sp>
      <p:sp>
        <p:nvSpPr>
          <p:cNvPr id="3" name="Content Placeholder 2">
            <a:extLst>
              <a:ext uri="{FF2B5EF4-FFF2-40B4-BE49-F238E27FC236}">
                <a16:creationId xmlns:a16="http://schemas.microsoft.com/office/drawing/2014/main" id="{042885A5-F984-864F-ABEB-47016D133A8C}"/>
              </a:ext>
            </a:extLst>
          </p:cNvPr>
          <p:cNvSpPr>
            <a:spLocks noGrp="1"/>
          </p:cNvSpPr>
          <p:nvPr>
            <p:ph idx="1"/>
          </p:nvPr>
        </p:nvSpPr>
        <p:spPr>
          <a:xfrm>
            <a:off x="300789" y="1443789"/>
            <a:ext cx="11694695" cy="5049086"/>
          </a:xfrm>
        </p:spPr>
        <p:txBody>
          <a:bodyPr>
            <a:normAutofit fontScale="85000" lnSpcReduction="20000"/>
          </a:bodyPr>
          <a:lstStyle/>
          <a:p>
            <a:r>
              <a:rPr lang="en-US" dirty="0"/>
              <a:t>A POP is short for </a:t>
            </a:r>
            <a:r>
              <a:rPr lang="en-US" b="1" dirty="0"/>
              <a:t>P</a:t>
            </a:r>
            <a:r>
              <a:rPr lang="en-US" dirty="0"/>
              <a:t>upil </a:t>
            </a:r>
            <a:r>
              <a:rPr lang="en-US" b="1" dirty="0"/>
              <a:t>O</a:t>
            </a:r>
            <a:r>
              <a:rPr lang="en-US" dirty="0"/>
              <a:t>verview of </a:t>
            </a:r>
            <a:r>
              <a:rPr lang="en-US" b="1" dirty="0"/>
              <a:t>P</a:t>
            </a:r>
            <a:r>
              <a:rPr lang="en-US" dirty="0"/>
              <a:t>rovision</a:t>
            </a:r>
          </a:p>
          <a:p>
            <a:r>
              <a:rPr lang="en-US" dirty="0"/>
              <a:t>It contains:</a:t>
            </a:r>
          </a:p>
          <a:p>
            <a:pPr lvl="1"/>
            <a:r>
              <a:rPr lang="en-US" dirty="0"/>
              <a:t> your child’s information about their strengths and challenges, </a:t>
            </a:r>
          </a:p>
          <a:p>
            <a:pPr lvl="1"/>
            <a:r>
              <a:rPr lang="en-US" dirty="0"/>
              <a:t>the professionals involved in your child’s care, </a:t>
            </a:r>
          </a:p>
          <a:p>
            <a:pPr lvl="1"/>
            <a:r>
              <a:rPr lang="en-US" dirty="0"/>
              <a:t>The support in place for your child:</a:t>
            </a:r>
          </a:p>
          <a:p>
            <a:pPr lvl="2"/>
            <a:r>
              <a:rPr lang="en-US" dirty="0"/>
              <a:t>In the classroom</a:t>
            </a:r>
          </a:p>
          <a:p>
            <a:pPr lvl="2"/>
            <a:r>
              <a:rPr lang="en-US" dirty="0"/>
              <a:t>In groups including interventions they take part in</a:t>
            </a:r>
          </a:p>
          <a:p>
            <a:pPr lvl="2"/>
            <a:r>
              <a:rPr lang="en-US" dirty="0"/>
              <a:t>On an individual basis</a:t>
            </a:r>
          </a:p>
          <a:p>
            <a:pPr lvl="1"/>
            <a:r>
              <a:rPr lang="en-US" dirty="0"/>
              <a:t>A review of the support in place for each term of the year by the adults in class, yourselves and your child</a:t>
            </a:r>
          </a:p>
          <a:p>
            <a:pPr lvl="1"/>
            <a:r>
              <a:rPr lang="en-US" dirty="0"/>
              <a:t>Your child’s attendance will also be recorded on the document as well as their attainment through the year</a:t>
            </a:r>
          </a:p>
          <a:p>
            <a:r>
              <a:rPr lang="en-US" dirty="0"/>
              <a:t>The POP is a working document which means it is constantly changing throughout the year</a:t>
            </a:r>
          </a:p>
        </p:txBody>
      </p:sp>
      <p:pic>
        <p:nvPicPr>
          <p:cNvPr id="4" name="Audio 3">
            <a:hlinkClick r:id="" action="ppaction://media"/>
            <a:extLst>
              <a:ext uri="{FF2B5EF4-FFF2-40B4-BE49-F238E27FC236}">
                <a16:creationId xmlns:a16="http://schemas.microsoft.com/office/drawing/2014/main" id="{1FB3955F-B212-F749-86E0-3111C53987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DAE3B3E6-8374-8344-9796-725BF7A53789}"/>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517921596"/>
      </p:ext>
    </p:extLst>
  </p:cSld>
  <p:clrMapOvr>
    <a:masterClrMapping/>
  </p:clrMapOvr>
  <mc:AlternateContent xmlns:mc="http://schemas.openxmlformats.org/markup-compatibility/2006" xmlns:p14="http://schemas.microsoft.com/office/powerpoint/2010/main">
    <mc:Choice Requires="p14">
      <p:transition spd="slow" p14:dur="2000" advTm="55273"/>
    </mc:Choice>
    <mc:Fallback xmlns="">
      <p:transition spd="slow" advTm="55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FE501-832B-554E-B60E-00AFBDBED8CB}"/>
              </a:ext>
            </a:extLst>
          </p:cNvPr>
          <p:cNvSpPr>
            <a:spLocks noGrp="1"/>
          </p:cNvSpPr>
          <p:nvPr>
            <p:ph type="title"/>
          </p:nvPr>
        </p:nvSpPr>
        <p:spPr/>
        <p:txBody>
          <a:bodyPr/>
          <a:lstStyle/>
          <a:p>
            <a:r>
              <a:rPr lang="en-US" dirty="0"/>
              <a:t>Your child’s information on the POP</a:t>
            </a:r>
          </a:p>
        </p:txBody>
      </p:sp>
      <p:pic>
        <p:nvPicPr>
          <p:cNvPr id="5" name="Content Placeholder 4" descr="Table&#10;&#10;Description automatically generated">
            <a:extLst>
              <a:ext uri="{FF2B5EF4-FFF2-40B4-BE49-F238E27FC236}">
                <a16:creationId xmlns:a16="http://schemas.microsoft.com/office/drawing/2014/main" id="{937EDF33-63B0-1244-B8DC-3A617FFAD7E7}"/>
              </a:ext>
            </a:extLst>
          </p:cNvPr>
          <p:cNvPicPr>
            <a:picLocks noGrp="1" noChangeAspect="1"/>
          </p:cNvPicPr>
          <p:nvPr>
            <p:ph idx="1"/>
          </p:nvPr>
        </p:nvPicPr>
        <p:blipFill>
          <a:blip r:embed="rId5"/>
          <a:stretch>
            <a:fillRect/>
          </a:stretch>
        </p:blipFill>
        <p:spPr>
          <a:xfrm>
            <a:off x="326626" y="1690688"/>
            <a:ext cx="9000331" cy="2486025"/>
          </a:xfrm>
        </p:spPr>
      </p:pic>
      <p:pic>
        <p:nvPicPr>
          <p:cNvPr id="7" name="Picture 6" descr="Table&#10;&#10;Description automatically generated">
            <a:extLst>
              <a:ext uri="{FF2B5EF4-FFF2-40B4-BE49-F238E27FC236}">
                <a16:creationId xmlns:a16="http://schemas.microsoft.com/office/drawing/2014/main" id="{2E34C6B6-C114-964B-886F-6CC3C9C91B7B}"/>
              </a:ext>
            </a:extLst>
          </p:cNvPr>
          <p:cNvPicPr>
            <a:picLocks noChangeAspect="1"/>
          </p:cNvPicPr>
          <p:nvPr/>
        </p:nvPicPr>
        <p:blipFill>
          <a:blip r:embed="rId6"/>
          <a:stretch>
            <a:fillRect/>
          </a:stretch>
        </p:blipFill>
        <p:spPr>
          <a:xfrm>
            <a:off x="2210594" y="4525168"/>
            <a:ext cx="9686794" cy="2093913"/>
          </a:xfrm>
          <a:prstGeom prst="rect">
            <a:avLst/>
          </a:prstGeom>
        </p:spPr>
      </p:pic>
      <p:pic>
        <p:nvPicPr>
          <p:cNvPr id="9" name="Audio 8">
            <a:hlinkClick r:id="" action="ppaction://media"/>
            <a:extLst>
              <a:ext uri="{FF2B5EF4-FFF2-40B4-BE49-F238E27FC236}">
                <a16:creationId xmlns:a16="http://schemas.microsoft.com/office/drawing/2014/main" id="{01BCE4FC-E13A-D243-9624-5ACB144A6C3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10" name="Picture 9" descr="Text&#10;&#10;Description automatically generated with medium confidence">
            <a:extLst>
              <a:ext uri="{FF2B5EF4-FFF2-40B4-BE49-F238E27FC236}">
                <a16:creationId xmlns:a16="http://schemas.microsoft.com/office/drawing/2014/main" id="{D803C0D1-04D7-8F44-A4D6-A33BD0D74A1A}"/>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739049576"/>
      </p:ext>
    </p:extLst>
  </p:cSld>
  <p:clrMapOvr>
    <a:masterClrMapping/>
  </p:clrMapOvr>
  <mc:AlternateContent xmlns:mc="http://schemas.openxmlformats.org/markup-compatibility/2006" xmlns:p14="http://schemas.microsoft.com/office/powerpoint/2010/main">
    <mc:Choice Requires="p14">
      <p:transition spd="slow" p14:dur="2000" advTm="58162"/>
    </mc:Choice>
    <mc:Fallback xmlns="">
      <p:transition spd="slow" advTm="581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5" name="Top Left">
            <a:extLst>
              <a:ext uri="{FF2B5EF4-FFF2-40B4-BE49-F238E27FC236}">
                <a16:creationId xmlns:a16="http://schemas.microsoft.com/office/drawing/2014/main" id="{14EB9E3B-CE4C-46EA-B8D1-457317C0A4E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6" name="Freeform: Shape 15">
              <a:extLst>
                <a:ext uri="{FF2B5EF4-FFF2-40B4-BE49-F238E27FC236}">
                  <a16:creationId xmlns:a16="http://schemas.microsoft.com/office/drawing/2014/main" id="{4CB367B6-341F-47A1-9AE3-03CDEA5762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7" name="Freeform: Shape 16">
              <a:extLst>
                <a:ext uri="{FF2B5EF4-FFF2-40B4-BE49-F238E27FC236}">
                  <a16:creationId xmlns:a16="http://schemas.microsoft.com/office/drawing/2014/main" id="{2CDB48FD-56C1-4CEE-9116-55FC83D95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EE572BE7-B4C1-4594-8834-E91C625D4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A5F74776-5590-4693-B9BE-CB2F7780B7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CABCF0F9-7EE2-4024-894D-8778AAABC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B211483D-742A-4C7E-919E-36F0AE2C1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35A0B184-15A7-4BC0-AA97-3FE7981D6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D6B2FF9B-D612-4819-B6C9-5F67AEB83A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A04A747B-71DC-E349-A061-1142537001F9}"/>
              </a:ext>
            </a:extLst>
          </p:cNvPr>
          <p:cNvSpPr>
            <a:spLocks noGrp="1"/>
          </p:cNvSpPr>
          <p:nvPr>
            <p:ph type="title"/>
          </p:nvPr>
        </p:nvSpPr>
        <p:spPr>
          <a:xfrm>
            <a:off x="1198181" y="168425"/>
            <a:ext cx="4795282" cy="2616928"/>
          </a:xfrm>
        </p:spPr>
        <p:txBody>
          <a:bodyPr vert="horz" lIns="91440" tIns="45720" rIns="91440" bIns="45720" rtlCol="0" anchor="ctr">
            <a:normAutofit/>
          </a:bodyPr>
          <a:lstStyle/>
          <a:p>
            <a:pPr>
              <a:lnSpc>
                <a:spcPct val="90000"/>
              </a:lnSpc>
            </a:pPr>
            <a:r>
              <a:rPr lang="en-US" kern="1200" dirty="0">
                <a:solidFill>
                  <a:schemeClr val="tx2"/>
                </a:solidFill>
                <a:latin typeface="+mj-lt"/>
                <a:ea typeface="+mj-ea"/>
                <a:cs typeface="+mj-cs"/>
              </a:rPr>
              <a:t>What strengths and </a:t>
            </a:r>
            <a:r>
              <a:rPr lang="en-US" dirty="0"/>
              <a:t>challenges</a:t>
            </a:r>
            <a:r>
              <a:rPr lang="en-US" kern="1200" dirty="0">
                <a:solidFill>
                  <a:schemeClr val="tx2"/>
                </a:solidFill>
                <a:latin typeface="+mj-lt"/>
                <a:ea typeface="+mj-ea"/>
                <a:cs typeface="+mj-cs"/>
              </a:rPr>
              <a:t> your child has </a:t>
            </a:r>
            <a:br>
              <a:rPr lang="en-US" kern="1200" dirty="0">
                <a:solidFill>
                  <a:schemeClr val="tx2"/>
                </a:solidFill>
                <a:latin typeface="+mj-lt"/>
                <a:ea typeface="+mj-ea"/>
                <a:cs typeface="+mj-cs"/>
              </a:rPr>
            </a:br>
            <a:endParaRPr lang="en-US" kern="1200" dirty="0">
              <a:solidFill>
                <a:schemeClr val="tx2"/>
              </a:solidFill>
              <a:latin typeface="+mj-lt"/>
              <a:ea typeface="+mj-ea"/>
              <a:cs typeface="+mj-cs"/>
            </a:endParaRPr>
          </a:p>
        </p:txBody>
      </p:sp>
      <p:sp>
        <p:nvSpPr>
          <p:cNvPr id="6" name="TextBox 5">
            <a:extLst>
              <a:ext uri="{FF2B5EF4-FFF2-40B4-BE49-F238E27FC236}">
                <a16:creationId xmlns:a16="http://schemas.microsoft.com/office/drawing/2014/main" id="{785D3AE0-B402-804A-B657-71FB6CCF2E67}"/>
              </a:ext>
            </a:extLst>
          </p:cNvPr>
          <p:cNvSpPr txBox="1"/>
          <p:nvPr/>
        </p:nvSpPr>
        <p:spPr>
          <a:xfrm>
            <a:off x="6195372" y="169025"/>
            <a:ext cx="4977905" cy="2616328"/>
          </a:xfrm>
          <a:prstGeom prst="rect">
            <a:avLst/>
          </a:prstGeom>
        </p:spPr>
        <p:txBody>
          <a:bodyPr vert="horz" lIns="91440" tIns="45720" rIns="91440" bIns="45720" rtlCol="0" anchor="ctr">
            <a:normAutofit fontScale="92500" lnSpcReduction="20000"/>
          </a:bodyPr>
          <a:lstStyle/>
          <a:p>
            <a:pPr indent="-228600">
              <a:lnSpc>
                <a:spcPct val="110000"/>
              </a:lnSpc>
              <a:spcAft>
                <a:spcPts val="600"/>
              </a:spcAft>
              <a:buClr>
                <a:schemeClr val="accent5"/>
              </a:buClr>
              <a:buFont typeface="Avenir Next LT Pro" panose="020B0504020202020204" pitchFamily="34" charset="0"/>
              <a:buChar char="+"/>
            </a:pPr>
            <a:r>
              <a:rPr lang="en-US" dirty="0">
                <a:solidFill>
                  <a:schemeClr val="tx2"/>
                </a:solidFill>
              </a:rPr>
              <a:t>It is important that you add your thoughts as you know your child best</a:t>
            </a:r>
          </a:p>
          <a:p>
            <a:pPr indent="-228600">
              <a:lnSpc>
                <a:spcPct val="110000"/>
              </a:lnSpc>
              <a:spcAft>
                <a:spcPts val="600"/>
              </a:spcAft>
              <a:buClr>
                <a:schemeClr val="accent5"/>
              </a:buClr>
              <a:buFont typeface="Avenir Next LT Pro" panose="020B0504020202020204" pitchFamily="34" charset="0"/>
              <a:buChar char="+"/>
            </a:pPr>
            <a:r>
              <a:rPr lang="en-US" dirty="0">
                <a:solidFill>
                  <a:schemeClr val="tx2"/>
                </a:solidFill>
              </a:rPr>
              <a:t>We need to always focus on what your child can do to help them with the things they find difficult</a:t>
            </a:r>
          </a:p>
          <a:p>
            <a:pPr indent="-228600">
              <a:lnSpc>
                <a:spcPct val="110000"/>
              </a:lnSpc>
              <a:spcAft>
                <a:spcPts val="600"/>
              </a:spcAft>
              <a:buClr>
                <a:schemeClr val="accent5"/>
              </a:buClr>
              <a:buFont typeface="Avenir Next LT Pro" panose="020B0504020202020204" pitchFamily="34" charset="0"/>
              <a:buChar char="+"/>
            </a:pPr>
            <a:r>
              <a:rPr lang="en-US" dirty="0">
                <a:solidFill>
                  <a:schemeClr val="tx2"/>
                </a:solidFill>
              </a:rPr>
              <a:t>Strengths and challenges are discussed across the 4 areas of need as well as their independence and self-help skills. You can find more information about what the 4 areas of need are in the schools SEN information report</a:t>
            </a:r>
          </a:p>
        </p:txBody>
      </p:sp>
      <p:pic>
        <p:nvPicPr>
          <p:cNvPr id="5" name="Content Placeholder 4" descr="Table&#10;&#10;Description automatically generated">
            <a:extLst>
              <a:ext uri="{FF2B5EF4-FFF2-40B4-BE49-F238E27FC236}">
                <a16:creationId xmlns:a16="http://schemas.microsoft.com/office/drawing/2014/main" id="{A5D0667F-F7BA-B24E-8404-641C3A82269F}"/>
              </a:ext>
            </a:extLst>
          </p:cNvPr>
          <p:cNvPicPr>
            <a:picLocks noGrp="1" noChangeAspect="1"/>
          </p:cNvPicPr>
          <p:nvPr>
            <p:ph idx="1"/>
          </p:nvPr>
        </p:nvPicPr>
        <p:blipFill rotWithShape="1">
          <a:blip r:embed="rId5"/>
          <a:srcRect t="10159" r="-2" b="15464"/>
          <a:stretch/>
        </p:blipFill>
        <p:spPr>
          <a:xfrm>
            <a:off x="619840" y="3003970"/>
            <a:ext cx="11084189" cy="3854030"/>
          </a:xfrm>
          <a:custGeom>
            <a:avLst/>
            <a:gdLst/>
            <a:ahLst/>
            <a:cxnLst/>
            <a:rect l="l" t="t" r="r" b="b"/>
            <a:pathLst>
              <a:path w="11084189" h="3854030">
                <a:moveTo>
                  <a:pt x="5542094" y="0"/>
                </a:moveTo>
                <a:cubicBezTo>
                  <a:pt x="8264668" y="0"/>
                  <a:pt x="10536186" y="1609144"/>
                  <a:pt x="11061525" y="3748287"/>
                </a:cubicBezTo>
                <a:lnTo>
                  <a:pt x="11084189" y="3854030"/>
                </a:lnTo>
                <a:lnTo>
                  <a:pt x="0" y="3854030"/>
                </a:lnTo>
                <a:lnTo>
                  <a:pt x="22663" y="3748287"/>
                </a:lnTo>
                <a:cubicBezTo>
                  <a:pt x="548002" y="1609144"/>
                  <a:pt x="2819520" y="0"/>
                  <a:pt x="5542094" y="0"/>
                </a:cubicBezTo>
                <a:close/>
              </a:path>
            </a:pathLst>
          </a:custGeom>
        </p:spPr>
      </p:pic>
      <p:grpSp>
        <p:nvGrpSpPr>
          <p:cNvPr id="25" name="Bottom Right">
            <a:extLst>
              <a:ext uri="{FF2B5EF4-FFF2-40B4-BE49-F238E27FC236}">
                <a16:creationId xmlns:a16="http://schemas.microsoft.com/office/drawing/2014/main" id="{EACEE585-77A5-4267-A020-F2BB70BF56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26" name="Graphic 157">
              <a:extLst>
                <a:ext uri="{FF2B5EF4-FFF2-40B4-BE49-F238E27FC236}">
                  <a16:creationId xmlns:a16="http://schemas.microsoft.com/office/drawing/2014/main" id="{5D04C1D3-00C8-480B-AE77-351CAC389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8" name="Freeform: Shape 27">
                <a:extLst>
                  <a:ext uri="{FF2B5EF4-FFF2-40B4-BE49-F238E27FC236}">
                    <a16:creationId xmlns:a16="http://schemas.microsoft.com/office/drawing/2014/main" id="{FBB507E8-1FF0-4204-8B01-40EF05557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C1773A54-A61B-4261-A787-8795E4128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E9E3FC2E-7118-4851-9FD0-32AE5588D1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D7C69CF4-58E9-4BD7-87A8-6528A4AA23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071E02CB-FAAF-4B47-B5DE-F938C4EF4C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9B039117-4539-49FC-A780-A78AD50B81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BE2BFF77-558E-4891-B9F4-6D5326BB7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27" name="Freeform: Shape 26">
              <a:extLst>
                <a:ext uri="{FF2B5EF4-FFF2-40B4-BE49-F238E27FC236}">
                  <a16:creationId xmlns:a16="http://schemas.microsoft.com/office/drawing/2014/main" id="{3259CE72-AB8F-4DE0-A183-E00F8C701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9" name="Audio 8">
            <a:hlinkClick r:id="" action="ppaction://media"/>
            <a:extLst>
              <a:ext uri="{FF2B5EF4-FFF2-40B4-BE49-F238E27FC236}">
                <a16:creationId xmlns:a16="http://schemas.microsoft.com/office/drawing/2014/main" id="{F484B72D-FB2D-FA4D-86A6-F50B1F168F5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pic>
        <p:nvPicPr>
          <p:cNvPr id="35" name="Picture 34" descr="Text&#10;&#10;Description automatically generated with medium confidence">
            <a:extLst>
              <a:ext uri="{FF2B5EF4-FFF2-40B4-BE49-F238E27FC236}">
                <a16:creationId xmlns:a16="http://schemas.microsoft.com/office/drawing/2014/main" id="{1FCAFC27-382A-F049-B736-6CA0EC57739F}"/>
              </a:ext>
            </a:extLst>
          </p:cNvPr>
          <p:cNvPicPr>
            <a:picLocks noChangeAspect="1"/>
          </p:cNvPicPr>
          <p:nvPr/>
        </p:nvPicPr>
        <p:blipFill>
          <a:blip r:embed="rId7"/>
          <a:stretch>
            <a:fillRect/>
          </a:stretch>
        </p:blipFill>
        <p:spPr>
          <a:xfrm>
            <a:off x="-8096" y="6274881"/>
            <a:ext cx="2561515" cy="617007"/>
          </a:xfrm>
          <a:prstGeom prst="rect">
            <a:avLst/>
          </a:prstGeom>
        </p:spPr>
      </p:pic>
    </p:spTree>
    <p:extLst>
      <p:ext uri="{BB962C8B-B14F-4D97-AF65-F5344CB8AC3E}">
        <p14:creationId xmlns:p14="http://schemas.microsoft.com/office/powerpoint/2010/main" val="4192948801"/>
      </p:ext>
    </p:extLst>
  </p:cSld>
  <p:clrMapOvr>
    <a:masterClrMapping/>
  </p:clrMapOvr>
  <mc:AlternateContent xmlns:mc="http://schemas.openxmlformats.org/markup-compatibility/2006" xmlns:p14="http://schemas.microsoft.com/office/powerpoint/2010/main">
    <mc:Choice Requires="p14">
      <p:transition spd="slow" p14:dur="2000" advTm="35194"/>
    </mc:Choice>
    <mc:Fallback xmlns="">
      <p:transition spd="slow" advTm="351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16E12301-1C96-4D15-9838-D5B894B22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graphical user interface&#10;&#10;Description automatically generated">
            <a:extLst>
              <a:ext uri="{FF2B5EF4-FFF2-40B4-BE49-F238E27FC236}">
                <a16:creationId xmlns:a16="http://schemas.microsoft.com/office/drawing/2014/main" id="{0C68730E-4560-BB45-A993-592CD94A4832}"/>
              </a:ext>
            </a:extLst>
          </p:cNvPr>
          <p:cNvPicPr>
            <a:picLocks noChangeAspect="1"/>
          </p:cNvPicPr>
          <p:nvPr/>
        </p:nvPicPr>
        <p:blipFill rotWithShape="1">
          <a:blip r:embed="rId5">
            <a:alphaModFix amt="60000"/>
          </a:blip>
          <a:srcRect l="10731" r="62159"/>
          <a:stretch/>
        </p:blipFill>
        <p:spPr>
          <a:xfrm>
            <a:off x="20" y="10"/>
            <a:ext cx="12188932" cy="6856614"/>
          </a:xfrm>
          <a:prstGeom prst="rect">
            <a:avLst/>
          </a:prstGeom>
        </p:spPr>
      </p:pic>
      <p:grpSp>
        <p:nvGrpSpPr>
          <p:cNvPr id="16" name="Top Left">
            <a:extLst>
              <a:ext uri="{FF2B5EF4-FFF2-40B4-BE49-F238E27FC236}">
                <a16:creationId xmlns:a16="http://schemas.microsoft.com/office/drawing/2014/main" id="{D7A5FD75-4B35-4162-9304-5694912558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7" name="Freeform: Shape 16">
              <a:extLst>
                <a:ext uri="{FF2B5EF4-FFF2-40B4-BE49-F238E27FC236}">
                  <a16:creationId xmlns:a16="http://schemas.microsoft.com/office/drawing/2014/main" id="{A5107DF9-40C8-458E-82E1-523137E7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bg2">
                  <a:alpha val="3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5BD83295-4F37-4B80-AF77-1798FB80C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bg2">
                  <a:alpha val="3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65888C74-4F56-4347-8944-E676A3C89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bg2">
                  <a:alpha val="3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A69429CD-28C1-4DC7-84AD-4421A0AC8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bg2">
                  <a:alpha val="3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762D63CF-41E9-4561-A945-E199ABE754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bg2">
                  <a:alpha val="3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0C95C339-F16B-492F-903D-A6855F56E1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bg2">
                  <a:alpha val="3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E85BC65A-0C9A-45A6-B18B-5E020CE9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bg2">
                  <a:alpha val="35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B0389B00-2CA5-6048-AD8E-C6778175C677}"/>
              </a:ext>
            </a:extLst>
          </p:cNvPr>
          <p:cNvSpPr>
            <a:spLocks noGrp="1"/>
          </p:cNvSpPr>
          <p:nvPr>
            <p:ph type="title"/>
          </p:nvPr>
        </p:nvSpPr>
        <p:spPr>
          <a:xfrm>
            <a:off x="1198181" y="726066"/>
            <a:ext cx="4795282" cy="5018227"/>
          </a:xfrm>
        </p:spPr>
        <p:txBody>
          <a:bodyPr anchor="ctr">
            <a:normAutofit/>
          </a:bodyPr>
          <a:lstStyle/>
          <a:p>
            <a:r>
              <a:rPr lang="en-US" dirty="0">
                <a:solidFill>
                  <a:srgbClr val="FFFFFF"/>
                </a:solidFill>
              </a:rPr>
              <a:t>Which professionals are involved with your child </a:t>
            </a:r>
            <a:br>
              <a:rPr lang="en-US" dirty="0">
                <a:solidFill>
                  <a:srgbClr val="FFFFFF"/>
                </a:solidFill>
              </a:rPr>
            </a:br>
            <a:endParaRPr lang="en-US" dirty="0">
              <a:solidFill>
                <a:srgbClr val="FFFFFF"/>
              </a:solidFill>
            </a:endParaRPr>
          </a:p>
        </p:txBody>
      </p:sp>
      <p:grpSp>
        <p:nvGrpSpPr>
          <p:cNvPr id="25" name="Bottom Right">
            <a:extLst>
              <a:ext uri="{FF2B5EF4-FFF2-40B4-BE49-F238E27FC236}">
                <a16:creationId xmlns:a16="http://schemas.microsoft.com/office/drawing/2014/main" id="{34676384-D846-461C-B8F3-BDB849B4A4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26" name="Graphic 157">
              <a:extLst>
                <a:ext uri="{FF2B5EF4-FFF2-40B4-BE49-F238E27FC236}">
                  <a16:creationId xmlns:a16="http://schemas.microsoft.com/office/drawing/2014/main" id="{50480E57-05E0-42B6-8693-191B4E9CF5F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8" name="Freeform: Shape 27">
                <a:extLst>
                  <a:ext uri="{FF2B5EF4-FFF2-40B4-BE49-F238E27FC236}">
                    <a16:creationId xmlns:a16="http://schemas.microsoft.com/office/drawing/2014/main" id="{1C989BD5-54F6-4747-83F1-81FCAEDAD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6D7EE029-E135-4899-AC49-78D6946CDA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4C9494D7-A3EA-4A41-8910-6B6FE95E5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89E7F2B7-DEB2-4B2A-99F9-10622D09E1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9DACD4DB-BAF5-43DD-8CC8-4200A16D6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6532D7D7-91B4-4F7C-B38E-5BBD5F3B4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2B7428A0-A810-46D6-9CC7-2475B2DF6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27" name="Freeform: Shape 26">
              <a:extLst>
                <a:ext uri="{FF2B5EF4-FFF2-40B4-BE49-F238E27FC236}">
                  <a16:creationId xmlns:a16="http://schemas.microsoft.com/office/drawing/2014/main" id="{9C4A0E07-B9C5-49FB-B94A-B28D740C74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8227E2D-2200-A64B-8023-0B88C98CB7BD}"/>
              </a:ext>
            </a:extLst>
          </p:cNvPr>
          <p:cNvSpPr>
            <a:spLocks noGrp="1"/>
          </p:cNvSpPr>
          <p:nvPr>
            <p:ph idx="1"/>
          </p:nvPr>
        </p:nvSpPr>
        <p:spPr>
          <a:xfrm>
            <a:off x="6195372" y="726538"/>
            <a:ext cx="4977905" cy="5017076"/>
          </a:xfrm>
        </p:spPr>
        <p:txBody>
          <a:bodyPr anchor="ctr">
            <a:normAutofit/>
          </a:bodyPr>
          <a:lstStyle/>
          <a:p>
            <a:r>
              <a:rPr lang="en-US" sz="3200" dirty="0">
                <a:solidFill>
                  <a:srgbClr val="FFFFFF"/>
                </a:solidFill>
              </a:rPr>
              <a:t>You can help school by making sure they have all the names of the professionals involved in the care of your child and any reports or letters not listed</a:t>
            </a:r>
          </a:p>
        </p:txBody>
      </p:sp>
      <p:pic>
        <p:nvPicPr>
          <p:cNvPr id="6" name="Audio 5">
            <a:hlinkClick r:id="" action="ppaction://media"/>
            <a:extLst>
              <a:ext uri="{FF2B5EF4-FFF2-40B4-BE49-F238E27FC236}">
                <a16:creationId xmlns:a16="http://schemas.microsoft.com/office/drawing/2014/main" id="{90708B89-0717-5548-864D-6673D4514E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pic>
        <p:nvPicPr>
          <p:cNvPr id="35" name="Picture 34" descr="Text&#10;&#10;Description automatically generated with medium confidence">
            <a:extLst>
              <a:ext uri="{FF2B5EF4-FFF2-40B4-BE49-F238E27FC236}">
                <a16:creationId xmlns:a16="http://schemas.microsoft.com/office/drawing/2014/main" id="{C6ED0BB8-9CE1-D145-9E33-5324BB32DCA3}"/>
              </a:ext>
            </a:extLst>
          </p:cNvPr>
          <p:cNvPicPr>
            <a:picLocks noChangeAspect="1"/>
          </p:cNvPicPr>
          <p:nvPr/>
        </p:nvPicPr>
        <p:blipFill>
          <a:blip r:embed="rId7"/>
          <a:stretch>
            <a:fillRect/>
          </a:stretch>
        </p:blipFill>
        <p:spPr>
          <a:xfrm>
            <a:off x="-8096" y="6274881"/>
            <a:ext cx="2561515" cy="617007"/>
          </a:xfrm>
          <a:prstGeom prst="rect">
            <a:avLst/>
          </a:prstGeom>
        </p:spPr>
      </p:pic>
    </p:spTree>
    <p:extLst>
      <p:ext uri="{BB962C8B-B14F-4D97-AF65-F5344CB8AC3E}">
        <p14:creationId xmlns:p14="http://schemas.microsoft.com/office/powerpoint/2010/main" val="1151613669"/>
      </p:ext>
    </p:extLst>
  </p:cSld>
  <p:clrMapOvr>
    <a:masterClrMapping/>
  </p:clrMapOvr>
  <mc:AlternateContent xmlns:mc="http://schemas.openxmlformats.org/markup-compatibility/2006" xmlns:p14="http://schemas.microsoft.com/office/powerpoint/2010/main">
    <mc:Choice Requires="p14">
      <p:transition spd="slow" p14:dur="2000" advTm="29507"/>
    </mc:Choice>
    <mc:Fallback xmlns="">
      <p:transition spd="slow" advTm="29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BB607-3593-8F4E-BE20-7D89CAADAB53}"/>
              </a:ext>
            </a:extLst>
          </p:cNvPr>
          <p:cNvSpPr>
            <a:spLocks noGrp="1"/>
          </p:cNvSpPr>
          <p:nvPr>
            <p:ph type="title"/>
          </p:nvPr>
        </p:nvSpPr>
        <p:spPr/>
        <p:txBody>
          <a:bodyPr>
            <a:normAutofit fontScale="90000"/>
          </a:bodyPr>
          <a:lstStyle/>
          <a:p>
            <a:r>
              <a:rPr lang="en-US" dirty="0"/>
              <a:t>What support your child receives that is in addition or different to their peers</a:t>
            </a:r>
          </a:p>
        </p:txBody>
      </p:sp>
      <p:sp>
        <p:nvSpPr>
          <p:cNvPr id="3" name="Content Placeholder 2">
            <a:extLst>
              <a:ext uri="{FF2B5EF4-FFF2-40B4-BE49-F238E27FC236}">
                <a16:creationId xmlns:a16="http://schemas.microsoft.com/office/drawing/2014/main" id="{F2636326-8476-1441-B683-CBD4E281D562}"/>
              </a:ext>
            </a:extLst>
          </p:cNvPr>
          <p:cNvSpPr>
            <a:spLocks noGrp="1"/>
          </p:cNvSpPr>
          <p:nvPr>
            <p:ph idx="1"/>
          </p:nvPr>
        </p:nvSpPr>
        <p:spPr/>
        <p:txBody>
          <a:bodyPr>
            <a:normAutofit fontScale="85000" lnSpcReduction="10000"/>
          </a:bodyPr>
          <a:lstStyle/>
          <a:p>
            <a:r>
              <a:rPr lang="en-US" dirty="0"/>
              <a:t>This is shown in 3 different columns for each term of the year</a:t>
            </a:r>
          </a:p>
          <a:p>
            <a:pPr lvl="1"/>
            <a:r>
              <a:rPr lang="en-US" dirty="0"/>
              <a:t>Quality first teaching strategies that will support your child in the classroom</a:t>
            </a:r>
          </a:p>
          <a:p>
            <a:pPr lvl="1"/>
            <a:r>
              <a:rPr lang="en-US" dirty="0"/>
              <a:t>Group work interventions that will support and develop your child. These could be in the classroom or delivered outside of the classroom and they could be delivered by the teacher, or a teaching assistant trained in delivering the intervention</a:t>
            </a:r>
          </a:p>
          <a:p>
            <a:pPr lvl="1"/>
            <a:r>
              <a:rPr lang="en-US" dirty="0"/>
              <a:t> 1:1 support, which means any support your child receives by a teacher or teaching assistant on a one to one basis. It is important to develop the independent skills of your child, so we encourage children through scaffolding as much as possible.</a:t>
            </a:r>
          </a:p>
          <a:p>
            <a:r>
              <a:rPr lang="en-US" dirty="0"/>
              <a:t>This provision/support is then costed by the SENCo</a:t>
            </a:r>
          </a:p>
          <a:p>
            <a:r>
              <a:rPr lang="en-US" dirty="0"/>
              <a:t>Further information about the different types of provision/support the school provides is shown in our SEN Information Report</a:t>
            </a:r>
          </a:p>
        </p:txBody>
      </p:sp>
      <p:pic>
        <p:nvPicPr>
          <p:cNvPr id="4" name="Audio 3">
            <a:hlinkClick r:id="" action="ppaction://media"/>
            <a:extLst>
              <a:ext uri="{FF2B5EF4-FFF2-40B4-BE49-F238E27FC236}">
                <a16:creationId xmlns:a16="http://schemas.microsoft.com/office/drawing/2014/main" id="{B739352B-F6DA-CB46-A928-A3434B7ACC2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9510BB7C-AF87-6E45-ADE4-206AD303E511}"/>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3033020752"/>
      </p:ext>
    </p:extLst>
  </p:cSld>
  <p:clrMapOvr>
    <a:masterClrMapping/>
  </p:clrMapOvr>
  <mc:AlternateContent xmlns:mc="http://schemas.openxmlformats.org/markup-compatibility/2006" xmlns:p14="http://schemas.microsoft.com/office/powerpoint/2010/main">
    <mc:Choice Requires="p14">
      <p:transition spd="slow" p14:dur="2000" advTm="50325"/>
    </mc:Choice>
    <mc:Fallback xmlns="">
      <p:transition spd="slow" advTm="50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A3583-C173-954F-BD21-759FEDC47CAD}"/>
              </a:ext>
            </a:extLst>
          </p:cNvPr>
          <p:cNvSpPr>
            <a:spLocks noGrp="1"/>
          </p:cNvSpPr>
          <p:nvPr>
            <p:ph type="title"/>
          </p:nvPr>
        </p:nvSpPr>
        <p:spPr/>
        <p:txBody>
          <a:bodyPr/>
          <a:lstStyle/>
          <a:p>
            <a:r>
              <a:rPr lang="en-US" dirty="0"/>
              <a:t>Quality First Teaching</a:t>
            </a:r>
          </a:p>
        </p:txBody>
      </p:sp>
      <p:sp>
        <p:nvSpPr>
          <p:cNvPr id="3" name="Content Placeholder 2">
            <a:extLst>
              <a:ext uri="{FF2B5EF4-FFF2-40B4-BE49-F238E27FC236}">
                <a16:creationId xmlns:a16="http://schemas.microsoft.com/office/drawing/2014/main" id="{F46A8F74-9FE6-844F-995A-27CA124A58F1}"/>
              </a:ext>
            </a:extLst>
          </p:cNvPr>
          <p:cNvSpPr>
            <a:spLocks noGrp="1"/>
          </p:cNvSpPr>
          <p:nvPr>
            <p:ph idx="1"/>
          </p:nvPr>
        </p:nvSpPr>
        <p:spPr/>
        <p:txBody>
          <a:bodyPr/>
          <a:lstStyle/>
          <a:p>
            <a:r>
              <a:rPr lang="en-US" dirty="0"/>
              <a:t>It is the support your child receives in class through adaptations based on what their needs are.</a:t>
            </a:r>
          </a:p>
          <a:p>
            <a:r>
              <a:rPr lang="en-US" dirty="0"/>
              <a:t>Quality first teaching strategies help to support your child and ensure your child is included within lessons to enable them to be the best that they can be.</a:t>
            </a:r>
          </a:p>
        </p:txBody>
      </p:sp>
      <p:pic>
        <p:nvPicPr>
          <p:cNvPr id="4" name="Audio 3">
            <a:hlinkClick r:id="" action="ppaction://media"/>
            <a:extLst>
              <a:ext uri="{FF2B5EF4-FFF2-40B4-BE49-F238E27FC236}">
                <a16:creationId xmlns:a16="http://schemas.microsoft.com/office/drawing/2014/main" id="{D3C08B0E-7106-0848-A6F7-22F503C42E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AC22BE42-4C13-D24B-B74F-D55CE56F93E9}"/>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81953608"/>
      </p:ext>
    </p:extLst>
  </p:cSld>
  <p:clrMapOvr>
    <a:masterClrMapping/>
  </p:clrMapOvr>
  <mc:AlternateContent xmlns:mc="http://schemas.openxmlformats.org/markup-compatibility/2006" xmlns:p14="http://schemas.microsoft.com/office/powerpoint/2010/main">
    <mc:Choice Requires="p14">
      <p:transition spd="slow" p14:dur="2000" advTm="31756"/>
    </mc:Choice>
    <mc:Fallback xmlns="">
      <p:transition spd="slow" advTm="31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Rectangle 11">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4" name="Top left">
            <a:extLst>
              <a:ext uri="{FF2B5EF4-FFF2-40B4-BE49-F238E27FC236}">
                <a16:creationId xmlns:a16="http://schemas.microsoft.com/office/drawing/2014/main" id="{A345EEC5-ECAA-408B-B9D7-1C0E1102C1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5" name="Freeform: Shape 14">
              <a:extLst>
                <a:ext uri="{FF2B5EF4-FFF2-40B4-BE49-F238E27FC236}">
                  <a16:creationId xmlns:a16="http://schemas.microsoft.com/office/drawing/2014/main" id="{C09B09D8-FF9D-4CE5-853B-3BA46FD5C3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 name="Freeform: Shape 15">
              <a:extLst>
                <a:ext uri="{FF2B5EF4-FFF2-40B4-BE49-F238E27FC236}">
                  <a16:creationId xmlns:a16="http://schemas.microsoft.com/office/drawing/2014/main" id="{7DC978A2-F53F-4B72-9BAC-5F78F00B6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4F73D09D-1DE1-441E-88F5-CD2CBAB88D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DE61DBF-5FB0-4603-BE95-C566DD48BE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8C89DF5-F013-4C54-B9AD-2E158706C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9ED89947-A3CF-4B11-8DE7-5D07A57CB9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D3E24021-DB80-451B-96A6-0D21AC0C84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2BDA2B48-4CD9-45C3-8F12-2125533678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3F0949E4-2D04-4B4F-8F1B-3DBAE888894D}"/>
              </a:ext>
            </a:extLst>
          </p:cNvPr>
          <p:cNvSpPr>
            <a:spLocks noGrp="1"/>
          </p:cNvSpPr>
          <p:nvPr>
            <p:ph type="title"/>
          </p:nvPr>
        </p:nvSpPr>
        <p:spPr>
          <a:xfrm>
            <a:off x="1198182" y="559813"/>
            <a:ext cx="10246090" cy="1471193"/>
          </a:xfrm>
        </p:spPr>
        <p:txBody>
          <a:bodyPr>
            <a:normAutofit/>
          </a:bodyPr>
          <a:lstStyle/>
          <a:p>
            <a:r>
              <a:rPr lang="en-US" dirty="0"/>
              <a:t>Targets</a:t>
            </a:r>
          </a:p>
        </p:txBody>
      </p:sp>
      <p:sp>
        <p:nvSpPr>
          <p:cNvPr id="3" name="Content Placeholder 2">
            <a:extLst>
              <a:ext uri="{FF2B5EF4-FFF2-40B4-BE49-F238E27FC236}">
                <a16:creationId xmlns:a16="http://schemas.microsoft.com/office/drawing/2014/main" id="{FC5014B6-9B66-E84A-85DA-E778C3FB50A3}"/>
              </a:ext>
            </a:extLst>
          </p:cNvPr>
          <p:cNvSpPr>
            <a:spLocks noGrp="1"/>
          </p:cNvSpPr>
          <p:nvPr>
            <p:ph idx="1"/>
          </p:nvPr>
        </p:nvSpPr>
        <p:spPr>
          <a:xfrm>
            <a:off x="1185756" y="2384474"/>
            <a:ext cx="4810872" cy="3728613"/>
          </a:xfrm>
        </p:spPr>
        <p:txBody>
          <a:bodyPr>
            <a:normAutofit/>
          </a:bodyPr>
          <a:lstStyle/>
          <a:p>
            <a:r>
              <a:rPr lang="en-US" sz="1800"/>
              <a:t>Your child will be set 2 or 3 targets each term which will help them move forward with their development.</a:t>
            </a:r>
          </a:p>
          <a:p>
            <a:r>
              <a:rPr lang="en-US" sz="1800"/>
              <a:t>These will be personal to your child and will be set in discussion with yourselves and your child.</a:t>
            </a:r>
          </a:p>
          <a:p>
            <a:r>
              <a:rPr lang="en-US" sz="1800"/>
              <a:t>Targets will be reviewed termly with the class teacher and yourselves.</a:t>
            </a:r>
          </a:p>
          <a:p>
            <a:endParaRPr lang="en-US" sz="1800"/>
          </a:p>
        </p:txBody>
      </p:sp>
      <p:pic>
        <p:nvPicPr>
          <p:cNvPr id="7" name="Graphic 6" descr="Target">
            <a:extLst>
              <a:ext uri="{FF2B5EF4-FFF2-40B4-BE49-F238E27FC236}">
                <a16:creationId xmlns:a16="http://schemas.microsoft.com/office/drawing/2014/main" id="{A935A3CF-42F1-4A46-A04F-0517D00DED9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056562" y="2304938"/>
            <a:ext cx="3808150" cy="3808150"/>
          </a:xfrm>
          <a:prstGeom prst="rect">
            <a:avLst/>
          </a:prstGeom>
        </p:spPr>
      </p:pic>
      <p:grpSp>
        <p:nvGrpSpPr>
          <p:cNvPr id="24" name="Bottom Right">
            <a:extLst>
              <a:ext uri="{FF2B5EF4-FFF2-40B4-BE49-F238E27FC236}">
                <a16:creationId xmlns:a16="http://schemas.microsoft.com/office/drawing/2014/main" id="{F0A218EB-ECC2-4D0D-9EDC-F5CB062CAD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25" name="Freeform: Shape 24">
              <a:extLst>
                <a:ext uri="{FF2B5EF4-FFF2-40B4-BE49-F238E27FC236}">
                  <a16:creationId xmlns:a16="http://schemas.microsoft.com/office/drawing/2014/main" id="{E419D1C3-874F-4BF6-A356-1EA4A20D49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26" name="Graphic 157">
              <a:extLst>
                <a:ext uri="{FF2B5EF4-FFF2-40B4-BE49-F238E27FC236}">
                  <a16:creationId xmlns:a16="http://schemas.microsoft.com/office/drawing/2014/main" id="{4AC4AE33-203A-4A93-8263-6CC6BB608FD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8" name="Freeform: Shape 27">
                <a:extLst>
                  <a:ext uri="{FF2B5EF4-FFF2-40B4-BE49-F238E27FC236}">
                    <a16:creationId xmlns:a16="http://schemas.microsoft.com/office/drawing/2014/main" id="{1F15373C-6DCA-4058-94CC-6476950E5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961BE5B1-15E0-484D-8B21-F6BA455B2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81167C23-6882-4551-BF77-DF537E736E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50749460-4B9F-4DE4-9931-7B5831D68F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A567746C-E54C-4865-ACF1-CD31DD1D8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9E7B0826-2FBE-4B23-B784-BB7CDA8B3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FDF54EDF-BA0A-440F-B20A-2A76BFE15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27" name="Freeform: Shape 26">
              <a:extLst>
                <a:ext uri="{FF2B5EF4-FFF2-40B4-BE49-F238E27FC236}">
                  <a16:creationId xmlns:a16="http://schemas.microsoft.com/office/drawing/2014/main" id="{A53B2ADC-F80C-403E-B1CA-BCFED2CE5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4" name="Audio 3">
            <a:hlinkClick r:id="" action="ppaction://media"/>
            <a:extLst>
              <a:ext uri="{FF2B5EF4-FFF2-40B4-BE49-F238E27FC236}">
                <a16:creationId xmlns:a16="http://schemas.microsoft.com/office/drawing/2014/main" id="{C1964FC9-CB71-A74B-BBB1-E9A0F4B76C9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35" name="Picture 34" descr="Text&#10;&#10;Description automatically generated with medium confidence">
            <a:extLst>
              <a:ext uri="{FF2B5EF4-FFF2-40B4-BE49-F238E27FC236}">
                <a16:creationId xmlns:a16="http://schemas.microsoft.com/office/drawing/2014/main" id="{44C42BA0-C166-A844-A7AC-A68EEBDF1D3B}"/>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458460163"/>
      </p:ext>
    </p:extLst>
  </p:cSld>
  <p:clrMapOvr>
    <a:masterClrMapping/>
  </p:clrMapOvr>
  <mc:AlternateContent xmlns:mc="http://schemas.openxmlformats.org/markup-compatibility/2006" xmlns:p14="http://schemas.microsoft.com/office/powerpoint/2010/main">
    <mc:Choice Requires="p14">
      <p:transition spd="slow" p14:dur="2000" advTm="43802"/>
    </mc:Choice>
    <mc:Fallback xmlns="">
      <p:transition spd="slow" advTm="438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F359-112A-BB4E-9DC2-D105923081C9}"/>
              </a:ext>
            </a:extLst>
          </p:cNvPr>
          <p:cNvSpPr>
            <a:spLocks noGrp="1"/>
          </p:cNvSpPr>
          <p:nvPr>
            <p:ph type="title"/>
          </p:nvPr>
        </p:nvSpPr>
        <p:spPr/>
        <p:txBody>
          <a:bodyPr/>
          <a:lstStyle/>
          <a:p>
            <a:r>
              <a:rPr lang="en-US" dirty="0"/>
              <a:t>Review</a:t>
            </a:r>
          </a:p>
        </p:txBody>
      </p:sp>
      <p:sp>
        <p:nvSpPr>
          <p:cNvPr id="3" name="Content Placeholder 2">
            <a:extLst>
              <a:ext uri="{FF2B5EF4-FFF2-40B4-BE49-F238E27FC236}">
                <a16:creationId xmlns:a16="http://schemas.microsoft.com/office/drawing/2014/main" id="{E33FEE73-DDA8-4646-AF3F-B6D680F109AA}"/>
              </a:ext>
            </a:extLst>
          </p:cNvPr>
          <p:cNvSpPr>
            <a:spLocks noGrp="1"/>
          </p:cNvSpPr>
          <p:nvPr>
            <p:ph idx="1"/>
          </p:nvPr>
        </p:nvSpPr>
        <p:spPr/>
        <p:txBody>
          <a:bodyPr/>
          <a:lstStyle/>
          <a:p>
            <a:r>
              <a:rPr lang="en-US" dirty="0"/>
              <a:t>It is really important that you share your views on the support your child has received over the term and the progress they have made. This is then recorded on the POP to ensure your views are taken into account.</a:t>
            </a:r>
          </a:p>
          <a:p>
            <a:r>
              <a:rPr lang="en-US" dirty="0"/>
              <a:t>The teacher or Teaching assistant will also ask your child what they feel has worked well this term and what they feel they would like support with in the coming term. This again will be recorded on the POP.</a:t>
            </a:r>
          </a:p>
        </p:txBody>
      </p:sp>
      <p:pic>
        <p:nvPicPr>
          <p:cNvPr id="5" name="Audio 4">
            <a:hlinkClick r:id="" action="ppaction://media"/>
            <a:extLst>
              <a:ext uri="{FF2B5EF4-FFF2-40B4-BE49-F238E27FC236}">
                <a16:creationId xmlns:a16="http://schemas.microsoft.com/office/drawing/2014/main" id="{85D3E0F3-7E90-5245-8B57-5ADBE6C82E8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pic>
        <p:nvPicPr>
          <p:cNvPr id="6" name="Picture 5" descr="Text&#10;&#10;Description automatically generated with medium confidence">
            <a:extLst>
              <a:ext uri="{FF2B5EF4-FFF2-40B4-BE49-F238E27FC236}">
                <a16:creationId xmlns:a16="http://schemas.microsoft.com/office/drawing/2014/main" id="{36E794F3-94B9-3B4D-A061-87CA81BDDFDE}"/>
              </a:ext>
            </a:extLst>
          </p:cNvPr>
          <p:cNvPicPr>
            <a:picLocks noChangeAspect="1"/>
          </p:cNvPicPr>
          <p:nvPr/>
        </p:nvPicPr>
        <p:blipFill>
          <a:blip r:embed="rId6"/>
          <a:stretch>
            <a:fillRect/>
          </a:stretch>
        </p:blipFill>
        <p:spPr>
          <a:xfrm>
            <a:off x="-8096" y="6274881"/>
            <a:ext cx="2561515" cy="617007"/>
          </a:xfrm>
          <a:prstGeom prst="rect">
            <a:avLst/>
          </a:prstGeom>
        </p:spPr>
      </p:pic>
    </p:spTree>
    <p:extLst>
      <p:ext uri="{BB962C8B-B14F-4D97-AF65-F5344CB8AC3E}">
        <p14:creationId xmlns:p14="http://schemas.microsoft.com/office/powerpoint/2010/main" val="2491637758"/>
      </p:ext>
    </p:extLst>
  </p:cSld>
  <p:clrMapOvr>
    <a:masterClrMapping/>
  </p:clrMapOvr>
  <mc:AlternateContent xmlns:mc="http://schemas.openxmlformats.org/markup-compatibility/2006" xmlns:p14="http://schemas.microsoft.com/office/powerpoint/2010/main">
    <mc:Choice Requires="p14">
      <p:transition spd="slow" p14:dur="2000" advTm="31757"/>
    </mc:Choice>
    <mc:Fallback xmlns="">
      <p:transition spd="slow" advTm="31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5" name="Rectangle 13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6" name="Rectangle 140">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67" name="Top left">
            <a:extLst>
              <a:ext uri="{FF2B5EF4-FFF2-40B4-BE49-F238E27FC236}">
                <a16:creationId xmlns:a16="http://schemas.microsoft.com/office/drawing/2014/main" id="{F91F4035-959D-40EA-9ED3-54D7D9F4FC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68" name="Freeform: Shape 143">
              <a:extLst>
                <a:ext uri="{FF2B5EF4-FFF2-40B4-BE49-F238E27FC236}">
                  <a16:creationId xmlns:a16="http://schemas.microsoft.com/office/drawing/2014/main" id="{C045E2AF-1845-4545-A9FF-7D3216584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9" name="Freeform: Shape 144">
              <a:extLst>
                <a:ext uri="{FF2B5EF4-FFF2-40B4-BE49-F238E27FC236}">
                  <a16:creationId xmlns:a16="http://schemas.microsoft.com/office/drawing/2014/main" id="{5BE7A2A2-15E6-4A15-B530-5E032A5FF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0" name="Freeform: Shape 145">
              <a:extLst>
                <a:ext uri="{FF2B5EF4-FFF2-40B4-BE49-F238E27FC236}">
                  <a16:creationId xmlns:a16="http://schemas.microsoft.com/office/drawing/2014/main" id="{63B03F4F-8EDD-464C-81E1-C164C24659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1" name="Freeform: Shape 146">
              <a:extLst>
                <a:ext uri="{FF2B5EF4-FFF2-40B4-BE49-F238E27FC236}">
                  <a16:creationId xmlns:a16="http://schemas.microsoft.com/office/drawing/2014/main" id="{28F01ECD-47F6-44CD-B4AB-0FBD815247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72" name="Freeform: Shape 147">
              <a:extLst>
                <a:ext uri="{FF2B5EF4-FFF2-40B4-BE49-F238E27FC236}">
                  <a16:creationId xmlns:a16="http://schemas.microsoft.com/office/drawing/2014/main" id="{A10932A3-4E58-4C01-9A56-C81D17B109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3" name="Freeform: Shape 148">
              <a:extLst>
                <a:ext uri="{FF2B5EF4-FFF2-40B4-BE49-F238E27FC236}">
                  <a16:creationId xmlns:a16="http://schemas.microsoft.com/office/drawing/2014/main" id="{B85BB675-7BE0-4CA1-9AD5-ED4D025B23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74" name="Freeform: Shape 149">
              <a:extLst>
                <a:ext uri="{FF2B5EF4-FFF2-40B4-BE49-F238E27FC236}">
                  <a16:creationId xmlns:a16="http://schemas.microsoft.com/office/drawing/2014/main" id="{1BF42C07-1CBF-40FB-9E81-0F5B321491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75" name="Freeform: Shape 150">
              <a:extLst>
                <a:ext uri="{FF2B5EF4-FFF2-40B4-BE49-F238E27FC236}">
                  <a16:creationId xmlns:a16="http://schemas.microsoft.com/office/drawing/2014/main" id="{4D2ED55B-6CCB-4D83-829D-7A094A260A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F82208F0-0056-4D48-9D03-04486350707F}"/>
              </a:ext>
            </a:extLst>
          </p:cNvPr>
          <p:cNvSpPr>
            <a:spLocks noGrp="1"/>
          </p:cNvSpPr>
          <p:nvPr>
            <p:ph type="title"/>
          </p:nvPr>
        </p:nvSpPr>
        <p:spPr>
          <a:xfrm>
            <a:off x="1198182" y="559813"/>
            <a:ext cx="10246090" cy="1471193"/>
          </a:xfrm>
        </p:spPr>
        <p:txBody>
          <a:bodyPr>
            <a:normAutofit/>
          </a:bodyPr>
          <a:lstStyle/>
          <a:p>
            <a:r>
              <a:rPr lang="en-US" dirty="0"/>
              <a:t>Further Questions</a:t>
            </a:r>
          </a:p>
        </p:txBody>
      </p:sp>
      <p:pic>
        <p:nvPicPr>
          <p:cNvPr id="8" name="Graphic 7" descr="Badge Question Mark with solid fill">
            <a:extLst>
              <a:ext uri="{FF2B5EF4-FFF2-40B4-BE49-F238E27FC236}">
                <a16:creationId xmlns:a16="http://schemas.microsoft.com/office/drawing/2014/main" id="{8C1EBD64-765E-5949-AAFB-4B6C00221CA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77741" y="2304937"/>
            <a:ext cx="3808151" cy="3808151"/>
          </a:xfrm>
          <a:prstGeom prst="rect">
            <a:avLst/>
          </a:prstGeom>
        </p:spPr>
      </p:pic>
      <p:grpSp>
        <p:nvGrpSpPr>
          <p:cNvPr id="176" name="Bottom Right">
            <a:extLst>
              <a:ext uri="{FF2B5EF4-FFF2-40B4-BE49-F238E27FC236}">
                <a16:creationId xmlns:a16="http://schemas.microsoft.com/office/drawing/2014/main" id="{F8C79A14-3318-47D6-94E0-D72F5E6F5C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77" name="Freeform: Shape 153">
              <a:extLst>
                <a:ext uri="{FF2B5EF4-FFF2-40B4-BE49-F238E27FC236}">
                  <a16:creationId xmlns:a16="http://schemas.microsoft.com/office/drawing/2014/main" id="{6011FF69-E5EB-4D05-9167-FE7DA4CF1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55" name="Graphic 157">
              <a:extLst>
                <a:ext uri="{FF2B5EF4-FFF2-40B4-BE49-F238E27FC236}">
                  <a16:creationId xmlns:a16="http://schemas.microsoft.com/office/drawing/2014/main" id="{9905169A-D272-4155-9E47-5703960833E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78" name="Freeform: Shape 156">
                <a:extLst>
                  <a:ext uri="{FF2B5EF4-FFF2-40B4-BE49-F238E27FC236}">
                    <a16:creationId xmlns:a16="http://schemas.microsoft.com/office/drawing/2014/main" id="{A1116A2A-960D-43CF-8696-9D4FD7BD6C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9" name="Freeform: Shape 157">
                <a:extLst>
                  <a:ext uri="{FF2B5EF4-FFF2-40B4-BE49-F238E27FC236}">
                    <a16:creationId xmlns:a16="http://schemas.microsoft.com/office/drawing/2014/main" id="{31F80BC2-A486-4B4F-917D-CE7920E06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0" name="Freeform: Shape 158">
                <a:extLst>
                  <a:ext uri="{FF2B5EF4-FFF2-40B4-BE49-F238E27FC236}">
                    <a16:creationId xmlns:a16="http://schemas.microsoft.com/office/drawing/2014/main" id="{898188E1-7424-46DB-AEAE-8392162B75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1" name="Freeform: Shape 159">
                <a:extLst>
                  <a:ext uri="{FF2B5EF4-FFF2-40B4-BE49-F238E27FC236}">
                    <a16:creationId xmlns:a16="http://schemas.microsoft.com/office/drawing/2014/main" id="{64B6B101-6F39-41E0-99FA-32DDD9AFD8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2" name="Freeform: Shape 160">
                <a:extLst>
                  <a:ext uri="{FF2B5EF4-FFF2-40B4-BE49-F238E27FC236}">
                    <a16:creationId xmlns:a16="http://schemas.microsoft.com/office/drawing/2014/main" id="{55DA8B34-60DC-484F-A43B-470626EB66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3" name="Freeform: Shape 161">
                <a:extLst>
                  <a:ext uri="{FF2B5EF4-FFF2-40B4-BE49-F238E27FC236}">
                    <a16:creationId xmlns:a16="http://schemas.microsoft.com/office/drawing/2014/main" id="{F51478F3-89B4-4150-9B1C-EDC4B61E27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4" name="Freeform: Shape 162">
                <a:extLst>
                  <a:ext uri="{FF2B5EF4-FFF2-40B4-BE49-F238E27FC236}">
                    <a16:creationId xmlns:a16="http://schemas.microsoft.com/office/drawing/2014/main" id="{DC5B79A9-93A6-4C42-87F3-DC4DBA1522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85" name="Freeform: Shape 155">
              <a:extLst>
                <a:ext uri="{FF2B5EF4-FFF2-40B4-BE49-F238E27FC236}">
                  <a16:creationId xmlns:a16="http://schemas.microsoft.com/office/drawing/2014/main" id="{34B5EEC1-94B8-4DD2-B1B7-F7FF10989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F5576899-6934-DC4C-90A1-3327F980FF7D}"/>
              </a:ext>
            </a:extLst>
          </p:cNvPr>
          <p:cNvSpPr>
            <a:spLocks noGrp="1"/>
          </p:cNvSpPr>
          <p:nvPr>
            <p:ph idx="1"/>
          </p:nvPr>
        </p:nvSpPr>
        <p:spPr>
          <a:xfrm>
            <a:off x="6477002" y="2304938"/>
            <a:ext cx="4967269" cy="3808150"/>
          </a:xfrm>
        </p:spPr>
        <p:txBody>
          <a:bodyPr>
            <a:normAutofit lnSpcReduction="10000"/>
          </a:bodyPr>
          <a:lstStyle/>
          <a:p>
            <a:r>
              <a:rPr lang="en-US" sz="3200" dirty="0"/>
              <a:t>If you have any further questions or would like to discuss your child’s POP, please speak to your child’s class teacher as soon as you can.</a:t>
            </a:r>
          </a:p>
          <a:p>
            <a:endParaRPr lang="en-US" sz="1800" dirty="0"/>
          </a:p>
          <a:p>
            <a:pPr marL="0" indent="0">
              <a:buNone/>
            </a:pPr>
            <a:endParaRPr lang="en-US" sz="1800" dirty="0"/>
          </a:p>
        </p:txBody>
      </p:sp>
      <p:pic>
        <p:nvPicPr>
          <p:cNvPr id="9" name="Audio 8">
            <a:hlinkClick r:id="" action="ppaction://media"/>
            <a:extLst>
              <a:ext uri="{FF2B5EF4-FFF2-40B4-BE49-F238E27FC236}">
                <a16:creationId xmlns:a16="http://schemas.microsoft.com/office/drawing/2014/main" id="{703A62E6-28B8-DE4A-B888-58DFBA8F28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pic>
        <p:nvPicPr>
          <p:cNvPr id="123" name="Picture 122" descr="Text&#10;&#10;Description automatically generated with medium confidence">
            <a:extLst>
              <a:ext uri="{FF2B5EF4-FFF2-40B4-BE49-F238E27FC236}">
                <a16:creationId xmlns:a16="http://schemas.microsoft.com/office/drawing/2014/main" id="{9A91E739-51EA-6544-860F-D7A6C0EE62CD}"/>
              </a:ext>
            </a:extLst>
          </p:cNvPr>
          <p:cNvPicPr>
            <a:picLocks noChangeAspect="1"/>
          </p:cNvPicPr>
          <p:nvPr/>
        </p:nvPicPr>
        <p:blipFill>
          <a:blip r:embed="rId8"/>
          <a:stretch>
            <a:fillRect/>
          </a:stretch>
        </p:blipFill>
        <p:spPr>
          <a:xfrm>
            <a:off x="-8096" y="6274881"/>
            <a:ext cx="2561515" cy="617007"/>
          </a:xfrm>
          <a:prstGeom prst="rect">
            <a:avLst/>
          </a:prstGeom>
        </p:spPr>
      </p:pic>
    </p:spTree>
    <p:extLst>
      <p:ext uri="{BB962C8B-B14F-4D97-AF65-F5344CB8AC3E}">
        <p14:creationId xmlns:p14="http://schemas.microsoft.com/office/powerpoint/2010/main" val="3442546028"/>
      </p:ext>
    </p:extLst>
  </p:cSld>
  <p:clrMapOvr>
    <a:masterClrMapping/>
  </p:clrMapOvr>
  <mc:AlternateContent xmlns:mc="http://schemas.openxmlformats.org/markup-compatibility/2006" xmlns:p14="http://schemas.microsoft.com/office/powerpoint/2010/main">
    <mc:Choice Requires="p14">
      <p:transition spd="slow" p14:dur="2000" advTm="22791"/>
    </mc:Choice>
    <mc:Fallback xmlns="">
      <p:transition spd="slow" advTm="227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ExploreVTI">
  <a:themeElements>
    <a:clrScheme name="Custom 33">
      <a:dk1>
        <a:sysClr val="windowText" lastClr="000000"/>
      </a:dk1>
      <a:lt1>
        <a:sysClr val="window" lastClr="FFFFFF"/>
      </a:lt1>
      <a:dk2>
        <a:srgbClr val="201449"/>
      </a:dk2>
      <a:lt2>
        <a:srgbClr val="F3F0E9"/>
      </a:lt2>
      <a:accent1>
        <a:srgbClr val="E45221"/>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ploreVTI" id="{157DDAE2-BFCD-43FD-9602-E5EFEAD66DC3}" vid="{04B6EBF8-4645-4305-9753-050B4204785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2766</TotalTime>
  <Words>1599</Words>
  <Application>Microsoft Office PowerPoint</Application>
  <PresentationFormat>Widescreen</PresentationFormat>
  <Paragraphs>83</Paragraphs>
  <Slides>11</Slides>
  <Notes>11</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Avenir Next LT Pro</vt:lpstr>
      <vt:lpstr>AvenirNext LT Pro Medium</vt:lpstr>
      <vt:lpstr>Calibri</vt:lpstr>
      <vt:lpstr>Posterama</vt:lpstr>
      <vt:lpstr>ExploreVTI</vt:lpstr>
      <vt:lpstr>My child has a POP….  What is a POP?</vt:lpstr>
      <vt:lpstr>What does the SEN Code of Practice 2014 say about record keeping?</vt:lpstr>
      <vt:lpstr>We record this information in a POP</vt:lpstr>
      <vt:lpstr>Your child’s information on the POP</vt:lpstr>
      <vt:lpstr>What strengths and challenges your child has  </vt:lpstr>
      <vt:lpstr>Which professionals are involved with your child  </vt:lpstr>
      <vt:lpstr>What support your child receives that is in addition or different to their peers</vt:lpstr>
      <vt:lpstr>Quality First Teaching</vt:lpstr>
      <vt:lpstr>Targets</vt:lpstr>
      <vt:lpstr>Review</vt:lpstr>
      <vt:lpstr>Further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recording of SEND in school What is a POP?</dc:title>
  <dc:creator>Claire Ashton</dc:creator>
  <cp:lastModifiedBy>11072, head</cp:lastModifiedBy>
  <cp:revision>3</cp:revision>
  <dcterms:created xsi:type="dcterms:W3CDTF">2021-08-30T11:48:34Z</dcterms:created>
  <dcterms:modified xsi:type="dcterms:W3CDTF">2021-09-06T12:42:16Z</dcterms:modified>
</cp:coreProperties>
</file>