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y="6858000" cx="12192000"/>
  <p:notesSz cx="6858000" cy="9144000"/>
  <p:embeddedFontLst>
    <p:embeddedFont>
      <p:font typeface="Roboto"/>
      <p:regular r:id="rId18"/>
      <p:bold r:id="rId19"/>
      <p:italic r:id="rId20"/>
      <p:boldItalic r:id="rId21"/>
    </p:embeddedFont>
    <p:embeddedFont>
      <p:font typeface="Corbel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6" roundtripDataSignature="AMtx7mi1hA3hLmEE8lqKmuAixeJyIpaiQ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-italic.fntdata"/><Relationship Id="rId22" Type="http://schemas.openxmlformats.org/officeDocument/2006/relationships/font" Target="fonts/Corbel-regular.fntdata"/><Relationship Id="rId21" Type="http://schemas.openxmlformats.org/officeDocument/2006/relationships/font" Target="fonts/Roboto-boldItalic.fntdata"/><Relationship Id="rId24" Type="http://schemas.openxmlformats.org/officeDocument/2006/relationships/font" Target="fonts/Corbel-italic.fntdata"/><Relationship Id="rId23" Type="http://schemas.openxmlformats.org/officeDocument/2006/relationships/font" Target="fonts/Corbel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customschemas.google.com/relationships/presentationmetadata" Target="metadata"/><Relationship Id="rId25" Type="http://schemas.openxmlformats.org/officeDocument/2006/relationships/font" Target="fonts/Corbel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font" Target="fonts/Roboto-bold.fntdata"/><Relationship Id="rId18" Type="http://schemas.openxmlformats.org/officeDocument/2006/relationships/font" Target="fonts/Robo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02794c84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g302794c84ac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4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14"/>
          <p:cNvSpPr txBox="1"/>
          <p:nvPr>
            <p:ph type="ctrTitle"/>
          </p:nvPr>
        </p:nvSpPr>
        <p:spPr>
          <a:xfrm>
            <a:off x="365759" y="2166364"/>
            <a:ext cx="11471565" cy="17393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Corbe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4"/>
          <p:cNvSpPr txBox="1"/>
          <p:nvPr>
            <p:ph idx="1" type="subTitle"/>
          </p:nvPr>
        </p:nvSpPr>
        <p:spPr>
          <a:xfrm>
            <a:off x="1524000" y="3996250"/>
            <a:ext cx="9144000" cy="13092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sz="2000"/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16" name="Google Shape;16;p14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4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4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5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5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22" name="Google Shape;22;p15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5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5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bg>
      <p:bgPr>
        <a:solidFill>
          <a:schemeClr val="lt1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16"/>
          <p:cNvSpPr txBox="1"/>
          <p:nvPr>
            <p:ph type="title"/>
          </p:nvPr>
        </p:nvSpPr>
        <p:spPr>
          <a:xfrm>
            <a:off x="833191" y="2208879"/>
            <a:ext cx="10515600" cy="1676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orbel"/>
              <a:buNone/>
              <a:defRPr b="0"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6"/>
          <p:cNvSpPr txBox="1"/>
          <p:nvPr>
            <p:ph idx="1" type="body"/>
          </p:nvPr>
        </p:nvSpPr>
        <p:spPr>
          <a:xfrm>
            <a:off x="833191" y="4010334"/>
            <a:ext cx="10515600" cy="11746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2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C8C8C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C8C8C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C8C8C"/>
                </a:solidFill>
              </a:defRPr>
            </a:lvl9pPr>
          </a:lstStyle>
          <a:p/>
        </p:txBody>
      </p:sp>
      <p:sp>
        <p:nvSpPr>
          <p:cNvPr id="29" name="Google Shape;29;p16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6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6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algn="l">
              <a:spcBef>
                <a:spcPts val="0"/>
              </a:spcBef>
              <a:buNone/>
              <a:defRPr b="0" sz="1200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7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7"/>
          <p:cNvSpPr txBox="1"/>
          <p:nvPr>
            <p:ph idx="1" type="body"/>
          </p:nvPr>
        </p:nvSpPr>
        <p:spPr>
          <a:xfrm>
            <a:off x="1205344" y="2011680"/>
            <a:ext cx="47548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Char char="▪"/>
              <a:defRPr sz="22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35" name="Google Shape;35;p17"/>
          <p:cNvSpPr txBox="1"/>
          <p:nvPr>
            <p:ph idx="2" type="body"/>
          </p:nvPr>
        </p:nvSpPr>
        <p:spPr>
          <a:xfrm>
            <a:off x="6230391" y="2011680"/>
            <a:ext cx="47548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Char char="▪"/>
              <a:defRPr sz="22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36" name="Google Shape;36;p17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7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7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8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8"/>
          <p:cNvSpPr txBox="1"/>
          <p:nvPr>
            <p:ph idx="1" type="body"/>
          </p:nvPr>
        </p:nvSpPr>
        <p:spPr>
          <a:xfrm>
            <a:off x="1207008" y="1913470"/>
            <a:ext cx="4754880" cy="743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100"/>
              <a:buNone/>
              <a:defRPr b="1" sz="21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2" name="Google Shape;42;p18"/>
          <p:cNvSpPr txBox="1"/>
          <p:nvPr>
            <p:ph idx="2" type="body"/>
          </p:nvPr>
        </p:nvSpPr>
        <p:spPr>
          <a:xfrm>
            <a:off x="1207008" y="2656566"/>
            <a:ext cx="4754880" cy="3566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Char char="▪"/>
              <a:defRPr sz="22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3" name="Google Shape;43;p18"/>
          <p:cNvSpPr txBox="1"/>
          <p:nvPr>
            <p:ph idx="3" type="body"/>
          </p:nvPr>
        </p:nvSpPr>
        <p:spPr>
          <a:xfrm>
            <a:off x="6231230" y="1913470"/>
            <a:ext cx="4754880" cy="74309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100"/>
              <a:buNone/>
              <a:defRPr b="1" sz="21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4" name="Google Shape;44;p18"/>
          <p:cNvSpPr txBox="1"/>
          <p:nvPr>
            <p:ph idx="4" type="body"/>
          </p:nvPr>
        </p:nvSpPr>
        <p:spPr>
          <a:xfrm>
            <a:off x="6231230" y="2656564"/>
            <a:ext cx="4754880" cy="3566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200"/>
              <a:buChar char="▪"/>
              <a:defRPr sz="2200"/>
            </a:lvl1pPr>
            <a:lvl2pPr indent="-355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Char char="▪"/>
              <a:defRPr sz="2000"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 sz="1800"/>
            </a:lvl3pPr>
            <a:lvl4pPr indent="-3302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4pPr>
            <a:lvl5pPr indent="-3302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5pPr>
            <a:lvl6pPr indent="-3302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6pPr>
            <a:lvl7pPr indent="-3302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7pPr>
            <a:lvl8pPr indent="-3302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Char char="▪"/>
              <a:defRPr sz="1600"/>
            </a:lvl8pPr>
            <a:lvl9pPr indent="-3302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Char char="▪"/>
              <a:defRPr sz="1600"/>
            </a:lvl9pPr>
          </a:lstStyle>
          <a:p/>
        </p:txBody>
      </p:sp>
      <p:sp>
        <p:nvSpPr>
          <p:cNvPr id="45" name="Google Shape;45;p18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8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8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9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9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9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9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0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0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0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1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1"/>
          <p:cNvSpPr txBox="1"/>
          <p:nvPr>
            <p:ph idx="1" type="body"/>
          </p:nvPr>
        </p:nvSpPr>
        <p:spPr>
          <a:xfrm>
            <a:off x="1207008" y="2120054"/>
            <a:ext cx="612648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200"/>
              <a:buChar char="▪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800"/>
              <a:buChar char="▪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400"/>
              <a:buChar char="▪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2000"/>
              <a:buChar char="▪"/>
              <a:defRPr sz="2000"/>
            </a:lvl9pPr>
          </a:lstStyle>
          <a:p/>
        </p:txBody>
      </p:sp>
      <p:sp>
        <p:nvSpPr>
          <p:cNvPr id="60" name="Google Shape;60;p21"/>
          <p:cNvSpPr txBox="1"/>
          <p:nvPr>
            <p:ph idx="2" type="body"/>
          </p:nvPr>
        </p:nvSpPr>
        <p:spPr>
          <a:xfrm>
            <a:off x="7789023" y="2147486"/>
            <a:ext cx="3200400" cy="3432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1" name="Google Shape;61;p21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21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1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2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2"/>
          <p:cNvSpPr/>
          <p:nvPr>
            <p:ph idx="2" type="pic"/>
          </p:nvPr>
        </p:nvSpPr>
        <p:spPr>
          <a:xfrm>
            <a:off x="1280160" y="2211494"/>
            <a:ext cx="6126480" cy="3931920"/>
          </a:xfrm>
          <a:prstGeom prst="rect">
            <a:avLst/>
          </a:prstGeom>
          <a:solidFill>
            <a:srgbClr val="F7F7F7"/>
          </a:solidFill>
          <a:ln>
            <a:noFill/>
          </a:ln>
        </p:spPr>
      </p:sp>
      <p:sp>
        <p:nvSpPr>
          <p:cNvPr id="67" name="Google Shape;67;p22"/>
          <p:cNvSpPr txBox="1"/>
          <p:nvPr>
            <p:ph idx="1" type="body"/>
          </p:nvPr>
        </p:nvSpPr>
        <p:spPr>
          <a:xfrm>
            <a:off x="7790688" y="2150621"/>
            <a:ext cx="3200400" cy="3429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  <a:defRPr sz="18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8" name="Google Shape;68;p22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2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2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23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3"/>
          <p:cNvSpPr txBox="1"/>
          <p:nvPr>
            <p:ph idx="1" type="body"/>
          </p:nvPr>
        </p:nvSpPr>
        <p:spPr>
          <a:xfrm rot="5400000">
            <a:off x="3991839" y="-777240"/>
            <a:ext cx="4206240" cy="9784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74" name="Google Shape;74;p23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3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3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4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24"/>
          <p:cNvSpPr txBox="1"/>
          <p:nvPr>
            <p:ph type="title"/>
          </p:nvPr>
        </p:nvSpPr>
        <p:spPr>
          <a:xfrm rot="5400000">
            <a:off x="7413033" y="2022229"/>
            <a:ext cx="5897562" cy="24023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4"/>
          <p:cNvSpPr txBox="1"/>
          <p:nvPr>
            <p:ph idx="1" type="body"/>
          </p:nvPr>
        </p:nvSpPr>
        <p:spPr>
          <a:xfrm rot="5400000">
            <a:off x="1876064" y="-763226"/>
            <a:ext cx="5897562" cy="79732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▪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▪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▪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▪"/>
              <a:defRPr/>
            </a:lvl9pPr>
          </a:lstStyle>
          <a:p/>
        </p:txBody>
      </p:sp>
      <p:sp>
        <p:nvSpPr>
          <p:cNvPr id="81" name="Google Shape;81;p24"/>
          <p:cNvSpPr txBox="1"/>
          <p:nvPr>
            <p:ph idx="10" type="dt"/>
          </p:nvPr>
        </p:nvSpPr>
        <p:spPr>
          <a:xfrm>
            <a:off x="838200" y="6422854"/>
            <a:ext cx="274319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4"/>
          <p:cNvSpPr txBox="1"/>
          <p:nvPr>
            <p:ph idx="11" type="ftr"/>
          </p:nvPr>
        </p:nvSpPr>
        <p:spPr>
          <a:xfrm>
            <a:off x="3776135" y="6422854"/>
            <a:ext cx="427966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4"/>
          <p:cNvSpPr txBox="1"/>
          <p:nvPr>
            <p:ph idx="12" type="sldNum"/>
          </p:nvPr>
        </p:nvSpPr>
        <p:spPr>
          <a:xfrm>
            <a:off x="8073048" y="6422854"/>
            <a:ext cx="87975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" name="Google Shape;7;p13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  <a:defRPr b="0" i="0" sz="4000" u="none" cap="none" strike="noStrike">
                <a:solidFill>
                  <a:schemeClr val="dk2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" name="Google Shape;8;p13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Noto Sans Symbols"/>
              <a:buChar char="▪"/>
              <a:defRPr b="0" i="0" sz="2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3556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Noto Sans Symbols"/>
              <a:buChar char="▪"/>
              <a:defRPr b="0" i="0" sz="20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4290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302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302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302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302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302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302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lt1"/>
              </a:buClr>
              <a:buSzPts val="1600"/>
              <a:buFont typeface="Noto Sans Symbols"/>
              <a:buChar char="▪"/>
              <a:defRPr b="0" i="0" sz="16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9" name="Google Shape;9;p13"/>
          <p:cNvSpPr txBox="1"/>
          <p:nvPr>
            <p:ph idx="10" type="dt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45700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0" name="Google Shape;10;p13"/>
          <p:cNvSpPr txBox="1"/>
          <p:nvPr>
            <p:ph idx="11" type="ftr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5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1" name="Google Shape;11;p13"/>
          <p:cNvSpPr txBox="1"/>
          <p:nvPr>
            <p:ph idx="12" type="sldNum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Relationship Id="rId4" Type="http://schemas.openxmlformats.org/officeDocument/2006/relationships/image" Target="../media/image1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Relationship Id="rId4" Type="http://schemas.openxmlformats.org/officeDocument/2006/relationships/image" Target="../media/image12.png"/><Relationship Id="rId5" Type="http://schemas.openxmlformats.org/officeDocument/2006/relationships/hyperlink" Target="https://thisreadingmama.com/hands-on-spelling-activiti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>
            <p:ph type="ctrTitle"/>
          </p:nvPr>
        </p:nvSpPr>
        <p:spPr>
          <a:xfrm>
            <a:off x="365759" y="2166364"/>
            <a:ext cx="11471565" cy="17393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00"/>
              <a:buFont typeface="Corbel"/>
              <a:buNone/>
            </a:pPr>
            <a:r>
              <a:rPr lang="en-GB"/>
              <a:t>READING AND SPELLING IN KS2</a:t>
            </a:r>
            <a:endParaRPr/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5759" y="302760"/>
            <a:ext cx="1307465" cy="1569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READING IN KS2</a:t>
            </a:r>
            <a:endParaRPr/>
          </a:p>
        </p:txBody>
      </p:sp>
      <p:sp>
        <p:nvSpPr>
          <p:cNvPr id="95" name="Google Shape;95;p2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Children from Year 3 up to Year 6 need to continue to have reading at the centre of all of their learning. Being able to decode accurately and read more fluently, they build on these foundation skills.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Comprehension and understanding characters and events and information becomes the reason that they read.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Children read in school across the curriculum in all areas and will need to practise new skills that they have learnt, at home.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Questions can be asked before, during and after reading.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These questions are based around the skills that we are learning in school.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hild reading a book&#10;&#10;Description automatically generated" id="100" name="Google Shape;100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6796" y="432935"/>
            <a:ext cx="11112947" cy="6245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white sign with black text&#10;&#10;Description automatically generated" id="105" name="Google Shape;105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11074" l="0" r="0" t="28222"/>
          <a:stretch/>
        </p:blipFill>
        <p:spPr>
          <a:xfrm>
            <a:off x="289155" y="2492829"/>
            <a:ext cx="11613690" cy="3962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4"/>
          <p:cNvSpPr txBox="1"/>
          <p:nvPr/>
        </p:nvSpPr>
        <p:spPr>
          <a:xfrm>
            <a:off x="289154" y="402771"/>
            <a:ext cx="11510959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800" u="none" cap="none" strike="noStrike">
                <a:solidFill>
                  <a:srgbClr val="099BDD"/>
                </a:solidFill>
                <a:latin typeface="Corbel"/>
                <a:ea typeface="Corbel"/>
                <a:cs typeface="Corbel"/>
                <a:sym typeface="Corbel"/>
              </a:rPr>
              <a:t>10 THINGS YOUR CHILD LEARNS WHEN YOU SHARE IN READING AND POETRY WITH THEM</a:t>
            </a:r>
            <a:r>
              <a:rPr b="0" i="0" lang="en-GB" sz="6000" u="none" cap="none" strike="noStrike">
                <a:solidFill>
                  <a:srgbClr val="099BDD"/>
                </a:solidFill>
                <a:latin typeface="Corbel"/>
                <a:ea typeface="Corbel"/>
                <a:cs typeface="Corbel"/>
                <a:sym typeface="Corbel"/>
              </a:rPr>
              <a:t>.</a:t>
            </a:r>
            <a:endParaRPr sz="1800">
              <a:solidFill>
                <a:schemeClr val="lt1"/>
              </a:solidFill>
              <a:latin typeface="Corbel"/>
              <a:ea typeface="Corbel"/>
              <a:cs typeface="Corbel"/>
              <a:sym typeface="Corbe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RANGES OF TEXTS AND GENRES</a:t>
            </a:r>
            <a:endParaRPr/>
          </a:p>
        </p:txBody>
      </p:sp>
      <p:pic>
        <p:nvPicPr>
          <p:cNvPr descr="A collage of books and magazines&#10;&#10;Description automatically generated" id="112" name="Google Shape;112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14032"/>
          <a:stretch/>
        </p:blipFill>
        <p:spPr>
          <a:xfrm>
            <a:off x="708940" y="1792936"/>
            <a:ext cx="9894834" cy="4780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SPELLING IN KS2</a:t>
            </a:r>
            <a:endParaRPr/>
          </a:p>
        </p:txBody>
      </p:sp>
      <p:sp>
        <p:nvSpPr>
          <p:cNvPr id="118" name="Google Shape;118;p6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Still using phonics but look at spelling rules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More emphasis on rules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Making connections – etymology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Spelling league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variety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g302794c84ac_0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68500" y="561213"/>
            <a:ext cx="8893025" cy="5735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SPELLING RULES</a:t>
            </a:r>
            <a:endParaRPr/>
          </a:p>
        </p:txBody>
      </p:sp>
      <p:sp>
        <p:nvSpPr>
          <p:cNvPr id="129" name="Google Shape;129;p7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There are many rules that we teach in KS2 </a:t>
            </a:r>
            <a:endParaRPr/>
          </a:p>
        </p:txBody>
      </p:sp>
      <p:pic>
        <p:nvPicPr>
          <p:cNvPr id="130" name="Google Shape;13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68232" y="2541306"/>
            <a:ext cx="10461767" cy="39757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ETYMOLOGY</a:t>
            </a:r>
            <a:endParaRPr/>
          </a:p>
        </p:txBody>
      </p:sp>
      <p:sp>
        <p:nvSpPr>
          <p:cNvPr id="136" name="Google Shape;136;p8"/>
          <p:cNvSpPr txBox="1"/>
          <p:nvPr>
            <p:ph idx="1" type="body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Char char="▪"/>
            </a:pPr>
            <a:r>
              <a:rPr lang="en-GB"/>
              <a:t>Etymology is the origin and history of words and is an important part of learning to spell in ks2.</a:t>
            </a:r>
            <a:endParaRPr/>
          </a:p>
          <a:p>
            <a:pPr indent="-43179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  <a:p>
            <a:pPr indent="-22860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3600"/>
              <a:buChar char="▪"/>
            </a:pPr>
            <a:r>
              <a:rPr lang="en-GB" sz="3600">
                <a:latin typeface="Arial"/>
                <a:ea typeface="Arial"/>
                <a:cs typeface="Arial"/>
                <a:sym typeface="Arial"/>
              </a:rPr>
              <a:t>cent – 100 in latin – century, centimetre, percent</a:t>
            </a:r>
            <a:endParaRPr/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lang="en-GB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</a:t>
            </a:r>
            <a:r>
              <a:rPr b="0" i="0" lang="en-GB" u="none" strike="noStrik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tymology</a:t>
            </a:r>
            <a:endParaRPr b="0" i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182880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Char char="▪"/>
            </a:pPr>
            <a:r>
              <a:rPr b="0" i="0" lang="en-GB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Study of the history of words, their origins, and how their form and meaning have changed over time</a:t>
            </a:r>
            <a:endParaRPr b="0" i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43179" lvl="0" marL="18288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2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SPELLING LEAGUE</a:t>
            </a:r>
            <a:endParaRPr/>
          </a:p>
        </p:txBody>
      </p:sp>
      <p:pic>
        <p:nvPicPr>
          <p:cNvPr id="142" name="Google Shape;142;p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88242" y="2011363"/>
            <a:ext cx="6613929" cy="420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0"/>
          <p:cNvSpPr txBox="1"/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orbel"/>
              <a:buNone/>
            </a:pPr>
            <a:r>
              <a:rPr lang="en-GB"/>
              <a:t>VARIETY</a:t>
            </a:r>
            <a:endParaRPr/>
          </a:p>
        </p:txBody>
      </p:sp>
      <p:sp>
        <p:nvSpPr>
          <p:cNvPr id="148" name="Google Shape;148;p10"/>
          <p:cNvSpPr txBox="1"/>
          <p:nvPr>
            <p:ph idx="1" type="body"/>
          </p:nvPr>
        </p:nvSpPr>
        <p:spPr>
          <a:xfrm>
            <a:off x="533399" y="1946366"/>
            <a:ext cx="6852510" cy="5573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182880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Char char="▪"/>
            </a:pPr>
            <a:r>
              <a:rPr lang="en-GB"/>
              <a:t>Some children learn spellings in different ways maybe visually  and maybe hands on .</a:t>
            </a:r>
            <a:endParaRPr/>
          </a:p>
        </p:txBody>
      </p:sp>
      <p:pic>
        <p:nvPicPr>
          <p:cNvPr id="149" name="Google Shape;149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85908" y="1330745"/>
            <a:ext cx="4435977" cy="51664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8531" y="1907720"/>
            <a:ext cx="4107269" cy="43234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01893" y="1907720"/>
            <a:ext cx="6424049" cy="45425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0967" y="2033134"/>
            <a:ext cx="5543992" cy="420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25451" y="1892201"/>
            <a:ext cx="3576492" cy="432906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2"/>
          <p:cNvSpPr txBox="1"/>
          <p:nvPr/>
        </p:nvSpPr>
        <p:spPr>
          <a:xfrm>
            <a:off x="0" y="617991"/>
            <a:ext cx="9764486" cy="3785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rgbClr val="467886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https://thisreadingmama.com/hands-on-spelling-activities/</a:t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2024-09-18T08:20:50Z</dcterms:created>
  <dc:creator>sooziepoosie Alexander</dc:creator>
</cp:coreProperties>
</file>